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handoutMasterIdLst>
    <p:handoutMasterId r:id="rId28"/>
  </p:handoutMasterIdLst>
  <p:sldIdLst>
    <p:sldId id="257" r:id="rId2"/>
    <p:sldId id="325" r:id="rId3"/>
    <p:sldId id="326" r:id="rId4"/>
    <p:sldId id="293" r:id="rId5"/>
    <p:sldId id="335" r:id="rId6"/>
    <p:sldId id="334" r:id="rId7"/>
    <p:sldId id="336" r:id="rId8"/>
    <p:sldId id="306" r:id="rId9"/>
    <p:sldId id="333" r:id="rId10"/>
    <p:sldId id="331" r:id="rId11"/>
    <p:sldId id="332" r:id="rId12"/>
    <p:sldId id="313" r:id="rId13"/>
    <p:sldId id="312" r:id="rId14"/>
    <p:sldId id="316" r:id="rId15"/>
    <p:sldId id="324" r:id="rId16"/>
    <p:sldId id="314" r:id="rId17"/>
    <p:sldId id="318" r:id="rId18"/>
    <p:sldId id="302" r:id="rId19"/>
    <p:sldId id="320" r:id="rId20"/>
    <p:sldId id="323" r:id="rId21"/>
    <p:sldId id="300" r:id="rId22"/>
    <p:sldId id="301" r:id="rId23"/>
    <p:sldId id="303" r:id="rId24"/>
    <p:sldId id="304" r:id="rId25"/>
    <p:sldId id="328" r:id="rId26"/>
    <p:sldId id="33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74" d="100"/>
          <a:sy n="74"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CAA7DABB-0103-4A1F-8E39-7C03C8C5751F}" type="datetimeFigureOut">
              <a:rPr lang="ru-RU" smtClean="0"/>
              <a:t>12.12.2022</a:t>
            </a:fld>
            <a:endParaRPr lang="ru-RU"/>
          </a:p>
        </p:txBody>
      </p:sp>
      <p:sp>
        <p:nvSpPr>
          <p:cNvPr id="4" name="Нижний колонтитул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56E4384C-59A3-4D8B-B2ED-34D8A990D909}" type="slidenum">
              <a:rPr lang="ru-RU" smtClean="0"/>
              <a:t>‹#›</a:t>
            </a:fld>
            <a:endParaRPr lang="ru-RU"/>
          </a:p>
        </p:txBody>
      </p:sp>
    </p:spTree>
    <p:extLst>
      <p:ext uri="{BB962C8B-B14F-4D97-AF65-F5344CB8AC3E}">
        <p14:creationId xmlns:p14="http://schemas.microsoft.com/office/powerpoint/2010/main" val="4238666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877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0392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698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6072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550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206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2150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2817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7901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362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979699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4841647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checkege.rustest.ru/" TargetMode="Externa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ogin.consultant.ru/link/?req=doc&amp;base=LAW&amp;n=313212&amp;date=28.04.2021&amp;demo=1&amp;dst=100023&amp;fld=13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obrnadzor.gov.ru/gia/gia-11/" TargetMode="External"/><Relationship Id="rId2" Type="http://schemas.openxmlformats.org/officeDocument/2006/relationships/hyperlink" Target="https://fipi.ru/ege"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ege15.ru/files/news" TargetMode="External"/><Relationship Id="rId4" Type="http://schemas.openxmlformats.org/officeDocument/2006/relationships/hyperlink" Target="http://mon.alania.gov.ru/pages/515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_5pu0_qL7AhWIzYsKHY7vCTAQFnoECBMQAQ&amp;url=https://gorskigau.ru/&amp;usg=AOvVaw0mISiyWxFDJgFIcIvoSfmT" TargetMode="External"/><Relationship Id="rId2" Type="http://schemas.openxmlformats.org/officeDocument/2006/relationships/hyperlink" Target="https://www.google.com/url?sa=t&amp;rct=j&amp;q=&amp;esrc=s&amp;source=web&amp;cd=&amp;cad=rja&amp;uact=8&amp;ved=2ahUKEwiJzNGx9aL7AhV1-IsKHXJzAN8QFnoECBAQAQ&amp;url=https://www.nosu.ru/&amp;usg=AOvVaw3-dYkEvZ6Gyfysm8ZpXbd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9215" y="2011680"/>
            <a:ext cx="10740042" cy="951750"/>
          </a:xfrm>
        </p:spPr>
        <p:txBody>
          <a:bodyPr>
            <a:normAutofit fontScale="90000"/>
          </a:bodyPr>
          <a:lstStyle/>
          <a:p>
            <a:pPr algn="ctr"/>
            <a:r>
              <a:rPr lang="ru-RU" sz="4800" b="1" dirty="0" smtClean="0">
                <a:solidFill>
                  <a:srgbClr val="002060"/>
                </a:solidFill>
                <a:latin typeface="Times New Roman" panose="02020603050405020304" pitchFamily="18" charset="0"/>
                <a:cs typeface="Times New Roman" panose="02020603050405020304" pitchFamily="18" charset="0"/>
              </a:rPr>
              <a:t/>
            </a:r>
            <a:br>
              <a:rPr lang="ru-RU" sz="4800" b="1" dirty="0" smtClean="0">
                <a:solidFill>
                  <a:srgbClr val="002060"/>
                </a:solidFill>
                <a:latin typeface="Times New Roman" panose="02020603050405020304" pitchFamily="18" charset="0"/>
                <a:cs typeface="Times New Roman" panose="02020603050405020304" pitchFamily="18" charset="0"/>
              </a:rPr>
            </a:br>
            <a:r>
              <a:rPr lang="ru-RU" dirty="0"/>
              <a:t/>
            </a:r>
            <a:br>
              <a:rPr lang="ru-RU" dirty="0"/>
            </a:br>
            <a:r>
              <a:rPr lang="ru-RU" dirty="0"/>
              <a:t> </a:t>
            </a:r>
            <a:r>
              <a:rPr lang="ru-RU" sz="4000" b="1" dirty="0" smtClean="0">
                <a:solidFill>
                  <a:srgbClr val="002060"/>
                </a:solidFill>
              </a:rPr>
              <a:t>Подготовка выпускников 11-х классов </a:t>
            </a:r>
            <a:br>
              <a:rPr lang="ru-RU" sz="4000" b="1" dirty="0" smtClean="0">
                <a:solidFill>
                  <a:srgbClr val="002060"/>
                </a:solidFill>
              </a:rPr>
            </a:br>
            <a:r>
              <a:rPr lang="ru-RU" sz="4000" b="1" dirty="0" smtClean="0">
                <a:solidFill>
                  <a:srgbClr val="002060"/>
                </a:solidFill>
              </a:rPr>
              <a:t>к ЕГЭ 2023 г.</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4" name="Содержимое 4"/>
          <p:cNvSpPr txBox="1">
            <a:spLocks/>
          </p:cNvSpPr>
          <p:nvPr/>
        </p:nvSpPr>
        <p:spPr>
          <a:xfrm>
            <a:off x="5088787" y="5705475"/>
            <a:ext cx="3887788" cy="11525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1"/>
            <a:ext cx="2845160" cy="1686953"/>
          </a:xfrm>
          <a:prstGeom prst="rect">
            <a:avLst/>
          </a:prstGeom>
        </p:spPr>
      </p:pic>
      <p:sp>
        <p:nvSpPr>
          <p:cNvPr id="8" name="Прямоугольник 7"/>
          <p:cNvSpPr/>
          <p:nvPr/>
        </p:nvSpPr>
        <p:spPr>
          <a:xfrm>
            <a:off x="2316480" y="221477"/>
            <a:ext cx="6096000" cy="1761829"/>
          </a:xfrm>
          <a:prstGeom prst="rect">
            <a:avLst/>
          </a:prstGeom>
        </p:spPr>
        <p:txBody>
          <a:bodyPr>
            <a:spAutoFit/>
          </a:bodyPr>
          <a:lstStyle/>
          <a:p>
            <a:pPr algn="ctr">
              <a:lnSpc>
                <a:spcPct val="150000"/>
              </a:lnSpc>
            </a:pPr>
            <a:r>
              <a:rPr lang="ru-RU" b="1" dirty="0">
                <a:solidFill>
                  <a:schemeClr val="accent1">
                    <a:lumMod val="75000"/>
                  </a:schemeClr>
                </a:solidFill>
                <a:latin typeface="Times New Roman" panose="02020603050405020304" pitchFamily="18" charset="0"/>
                <a:cs typeface="Times New Roman" panose="02020603050405020304" pitchFamily="18" charset="0"/>
              </a:rPr>
              <a:t>Министерство образования и науки РСО-Алания</a:t>
            </a:r>
            <a:br>
              <a:rPr lang="ru-RU"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Государственное бюджетное учреждение</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«Республиканский центр оценки качества образования»</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207" y="0"/>
            <a:ext cx="3801793" cy="1686953"/>
          </a:xfrm>
          <a:prstGeom prst="rect">
            <a:avLst/>
          </a:prstGeom>
        </p:spPr>
      </p:pic>
    </p:spTree>
    <p:extLst>
      <p:ext uri="{BB962C8B-B14F-4D97-AF65-F5344CB8AC3E}">
        <p14:creationId xmlns:p14="http://schemas.microsoft.com/office/powerpoint/2010/main" val="320972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06271905"/>
              </p:ext>
            </p:extLst>
          </p:nvPr>
        </p:nvGraphicFramePr>
        <p:xfrm>
          <a:off x="29228" y="58188"/>
          <a:ext cx="11999288" cy="6894631"/>
        </p:xfrm>
        <a:graphic>
          <a:graphicData uri="http://schemas.openxmlformats.org/drawingml/2006/table">
            <a:tbl>
              <a:tblPr>
                <a:tableStyleId>{5C22544A-7EE6-4342-B048-85BDC9FD1C3A}</a:tableStyleId>
              </a:tblPr>
              <a:tblGrid>
                <a:gridCol w="4243003">
                  <a:extLst>
                    <a:ext uri="{9D8B030D-6E8A-4147-A177-3AD203B41FA5}">
                      <a16:colId xmlns="" xmlns:a16="http://schemas.microsoft.com/office/drawing/2014/main" val="4108218983"/>
                    </a:ext>
                  </a:extLst>
                </a:gridCol>
                <a:gridCol w="1514506">
                  <a:extLst>
                    <a:ext uri="{9D8B030D-6E8A-4147-A177-3AD203B41FA5}">
                      <a16:colId xmlns="" xmlns:a16="http://schemas.microsoft.com/office/drawing/2014/main" val="337592678"/>
                    </a:ext>
                  </a:extLst>
                </a:gridCol>
                <a:gridCol w="2209062">
                  <a:extLst>
                    <a:ext uri="{9D8B030D-6E8A-4147-A177-3AD203B41FA5}">
                      <a16:colId xmlns="" xmlns:a16="http://schemas.microsoft.com/office/drawing/2014/main" val="1472793294"/>
                    </a:ext>
                  </a:extLst>
                </a:gridCol>
                <a:gridCol w="4032717">
                  <a:extLst>
                    <a:ext uri="{9D8B030D-6E8A-4147-A177-3AD203B41FA5}">
                      <a16:colId xmlns="" xmlns:a16="http://schemas.microsoft.com/office/drawing/2014/main" val="961589686"/>
                    </a:ext>
                  </a:extLst>
                </a:gridCol>
              </a:tblGrid>
              <a:tr h="615143">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940106955"/>
                  </a:ext>
                </a:extLst>
              </a:tr>
              <a:tr h="370726">
                <a:tc gridSpan="4">
                  <a:txBody>
                    <a:bodyPr/>
                    <a:lstStyle/>
                    <a:p>
                      <a:pPr algn="ctr" fontAlgn="b"/>
                      <a:r>
                        <a:rPr lang="ru-RU" sz="2400" b="1" u="none" strike="noStrike" dirty="0">
                          <a:solidFill>
                            <a:srgbClr val="C00000"/>
                          </a:solidFill>
                          <a:effectLst/>
                        </a:rPr>
                        <a:t>СКГМИ (ГТУ)</a:t>
                      </a:r>
                      <a:endParaRPr lang="ru-RU" sz="2400" b="1" i="0" u="none" strike="noStrike" dirty="0">
                        <a:solidFill>
                          <a:srgbClr val="C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970388292"/>
                  </a:ext>
                </a:extLst>
              </a:tr>
              <a:tr h="395516">
                <a:tc>
                  <a:txBody>
                    <a:bodyPr/>
                    <a:lstStyle/>
                    <a:p>
                      <a:pPr algn="l" fontAlgn="b"/>
                      <a:r>
                        <a:rPr lang="ru-RU" sz="1800" b="1" u="none" strike="noStrike" dirty="0">
                          <a:effectLst/>
                        </a:rPr>
                        <a:t>Электроэнергетика и электротехника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smtClean="0">
                          <a:effectLst/>
                        </a:rPr>
                        <a:t>Математика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668512029"/>
                  </a:ext>
                </a:extLst>
              </a:tr>
              <a:tr h="552044">
                <a:tc>
                  <a:txBody>
                    <a:bodyPr/>
                    <a:lstStyle/>
                    <a:p>
                      <a:pPr algn="l" fontAlgn="b"/>
                      <a:r>
                        <a:rPr lang="ru-RU" sz="1800" b="1" u="none" strike="noStrike" dirty="0">
                          <a:effectLst/>
                        </a:rPr>
                        <a:t>Автоматизация технологических процессов и производств</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753938971"/>
                  </a:ext>
                </a:extLst>
              </a:tr>
              <a:tr h="550586">
                <a:tc>
                  <a:txBody>
                    <a:bodyPr/>
                    <a:lstStyle/>
                    <a:p>
                      <a:pPr algn="l" fontAlgn="b"/>
                      <a:r>
                        <a:rPr lang="ru-RU" sz="1800" b="1" u="none" strike="noStrike">
                          <a:effectLst/>
                        </a:rPr>
                        <a:t>Технолгические машины и оборудование</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490361191"/>
                  </a:ext>
                </a:extLst>
              </a:tr>
              <a:tr h="342310">
                <a:tc>
                  <a:txBody>
                    <a:bodyPr/>
                    <a:lstStyle/>
                    <a:p>
                      <a:pPr algn="l" fontAlgn="b"/>
                      <a:r>
                        <a:rPr lang="ru-RU" sz="1800" b="1" u="none" strike="noStrike">
                          <a:effectLst/>
                        </a:rPr>
                        <a:t>Металлургия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233757386"/>
                  </a:ext>
                </a:extLst>
              </a:tr>
              <a:tr h="342310">
                <a:tc>
                  <a:txBody>
                    <a:bodyPr/>
                    <a:lstStyle/>
                    <a:p>
                      <a:pPr algn="l" fontAlgn="b"/>
                      <a:r>
                        <a:rPr lang="ru-RU" sz="1800" b="1" u="none" strike="noStrike" dirty="0">
                          <a:effectLst/>
                        </a:rPr>
                        <a:t>Строительство</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70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47617110"/>
                  </a:ext>
                </a:extLst>
              </a:tr>
              <a:tr h="342310">
                <a:tc>
                  <a:txBody>
                    <a:bodyPr/>
                    <a:lstStyle/>
                    <a:p>
                      <a:pPr algn="l" fontAlgn="b"/>
                      <a:r>
                        <a:rPr lang="ru-RU" sz="1800" b="1" u="none" strike="noStrike" dirty="0">
                          <a:solidFill>
                            <a:srgbClr val="C00000"/>
                          </a:solidFill>
                          <a:effectLst/>
                        </a:rPr>
                        <a:t>Электроника и </a:t>
                      </a:r>
                      <a:r>
                        <a:rPr lang="ru-RU" sz="1800" b="1" u="none" strike="noStrike" dirty="0" err="1">
                          <a:solidFill>
                            <a:srgbClr val="C00000"/>
                          </a:solidFill>
                          <a:effectLst/>
                        </a:rPr>
                        <a:t>наноэлектроника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Физика /Информатика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439292187"/>
                  </a:ext>
                </a:extLst>
              </a:tr>
              <a:tr h="552044">
                <a:tc>
                  <a:txBody>
                    <a:bodyPr/>
                    <a:lstStyle/>
                    <a:p>
                      <a:pPr algn="l" fontAlgn="b"/>
                      <a:r>
                        <a:rPr lang="ru-RU" sz="1800" b="1" u="none" strike="noStrike" dirty="0">
                          <a:solidFill>
                            <a:srgbClr val="C00000"/>
                          </a:solidFill>
                          <a:effectLst/>
                        </a:rPr>
                        <a:t>Инфокоммуникационные технологии и системы связи</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144088110"/>
                  </a:ext>
                </a:extLst>
              </a:tr>
              <a:tr h="342310">
                <a:tc>
                  <a:txBody>
                    <a:bodyPr/>
                    <a:lstStyle/>
                    <a:p>
                      <a:pPr algn="l" fontAlgn="b"/>
                      <a:r>
                        <a:rPr lang="ru-RU" sz="1800" b="1" u="none" strike="noStrike" dirty="0" err="1">
                          <a:solidFill>
                            <a:srgbClr val="C00000"/>
                          </a:solidFill>
                          <a:effectLst/>
                        </a:rPr>
                        <a:t>Техносферная</a:t>
                      </a:r>
                      <a:r>
                        <a:rPr lang="ru-RU" sz="1800" b="1" u="none" strike="noStrike" dirty="0">
                          <a:solidFill>
                            <a:srgbClr val="C00000"/>
                          </a:solidFill>
                          <a:effectLst/>
                        </a:rPr>
                        <a:t> безопасность</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35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400245840"/>
                  </a:ext>
                </a:extLst>
              </a:tr>
              <a:tr h="342310">
                <a:tc>
                  <a:txBody>
                    <a:bodyPr/>
                    <a:lstStyle/>
                    <a:p>
                      <a:pPr algn="l" fontAlgn="b"/>
                      <a:r>
                        <a:rPr lang="ru-RU" sz="1800" b="1" u="none" strike="noStrike">
                          <a:effectLst/>
                        </a:rPr>
                        <a:t>Прикладная геология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20</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4004895031"/>
                  </a:ext>
                </a:extLst>
              </a:tr>
              <a:tr h="342310">
                <a:tc>
                  <a:txBody>
                    <a:bodyPr/>
                    <a:lstStyle/>
                    <a:p>
                      <a:pPr algn="l" fontAlgn="b"/>
                      <a:r>
                        <a:rPr lang="ru-RU" sz="1800" b="1" u="none" strike="noStrike">
                          <a:effectLst/>
                        </a:rPr>
                        <a:t>Горное дело</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56</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162270618"/>
                  </a:ext>
                </a:extLst>
              </a:tr>
              <a:tr h="550586">
                <a:tc>
                  <a:txBody>
                    <a:bodyPr/>
                    <a:lstStyle/>
                    <a:p>
                      <a:pPr algn="l" fontAlgn="b"/>
                      <a:r>
                        <a:rPr lang="ru-RU" sz="1800" b="1" u="none" strike="noStrike" dirty="0">
                          <a:effectLst/>
                        </a:rPr>
                        <a:t>Информатика и вычислительная техника </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998005462"/>
                  </a:ext>
                </a:extLst>
              </a:tr>
              <a:tr h="342310">
                <a:tc>
                  <a:txBody>
                    <a:bodyPr/>
                    <a:lstStyle/>
                    <a:p>
                      <a:pPr algn="l" fontAlgn="b"/>
                      <a:r>
                        <a:rPr lang="ru-RU" sz="1800" b="1" u="none" strike="noStrike" dirty="0">
                          <a:effectLst/>
                        </a:rPr>
                        <a:t>Прикладная информатика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4253954566"/>
                  </a:ext>
                </a:extLst>
              </a:tr>
              <a:tr h="552044">
                <a:tc>
                  <a:txBody>
                    <a:bodyPr/>
                    <a:lstStyle/>
                    <a:p>
                      <a:pPr algn="l" fontAlgn="b"/>
                      <a:r>
                        <a:rPr lang="ru-RU" sz="1800" b="1" i="0" u="none" strike="noStrike" dirty="0" smtClean="0">
                          <a:solidFill>
                            <a:srgbClr val="C00000"/>
                          </a:solidFill>
                          <a:effectLst/>
                          <a:latin typeface="Calibri" panose="020F0502020204030204" pitchFamily="34" charset="0"/>
                        </a:rPr>
                        <a:t>Продукты питания из растительного сырья; ТПП</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Химия/Биология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485991155"/>
                  </a:ext>
                </a:extLst>
              </a:tr>
              <a:tr h="342310">
                <a:tc>
                  <a:txBody>
                    <a:bodyPr/>
                    <a:lstStyle/>
                    <a:p>
                      <a:pPr algn="l" fontAlgn="b"/>
                      <a:r>
                        <a:rPr lang="ru-RU" sz="1800" b="1" i="0" u="none" strike="noStrike" dirty="0" smtClean="0">
                          <a:solidFill>
                            <a:srgbClr val="C00000"/>
                          </a:solidFill>
                          <a:effectLst/>
                          <a:latin typeface="Calibri" panose="020F0502020204030204" pitchFamily="34" charset="0"/>
                        </a:rPr>
                        <a:t>Юриспруденция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000000"/>
                          </a:solidFill>
                          <a:effectLst/>
                          <a:latin typeface="Calibri" panose="020F0502020204030204" pitchFamily="34" charset="0"/>
                        </a:rPr>
                        <a:t>Обществознание</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История/Информатика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133666015"/>
                  </a:ext>
                </a:extLst>
              </a:tr>
            </a:tbl>
          </a:graphicData>
        </a:graphic>
      </p:graphicFrame>
    </p:spTree>
    <p:extLst>
      <p:ext uri="{BB962C8B-B14F-4D97-AF65-F5344CB8AC3E}">
        <p14:creationId xmlns:p14="http://schemas.microsoft.com/office/powerpoint/2010/main" val="309683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17725933"/>
              </p:ext>
            </p:extLst>
          </p:nvPr>
        </p:nvGraphicFramePr>
        <p:xfrm>
          <a:off x="124691" y="96978"/>
          <a:ext cx="11939153" cy="6749543"/>
        </p:xfrm>
        <a:graphic>
          <a:graphicData uri="http://schemas.openxmlformats.org/drawingml/2006/table">
            <a:tbl>
              <a:tblPr>
                <a:tableStyleId>{5C22544A-7EE6-4342-B048-85BDC9FD1C3A}</a:tableStyleId>
              </a:tblPr>
              <a:tblGrid>
                <a:gridCol w="4608132">
                  <a:extLst>
                    <a:ext uri="{9D8B030D-6E8A-4147-A177-3AD203B41FA5}">
                      <a16:colId xmlns="" xmlns:a16="http://schemas.microsoft.com/office/drawing/2014/main" val="56633033"/>
                    </a:ext>
                  </a:extLst>
                </a:gridCol>
                <a:gridCol w="1146521">
                  <a:extLst>
                    <a:ext uri="{9D8B030D-6E8A-4147-A177-3AD203B41FA5}">
                      <a16:colId xmlns="" xmlns:a16="http://schemas.microsoft.com/office/drawing/2014/main" val="125038109"/>
                    </a:ext>
                  </a:extLst>
                </a:gridCol>
                <a:gridCol w="2145871">
                  <a:extLst>
                    <a:ext uri="{9D8B030D-6E8A-4147-A177-3AD203B41FA5}">
                      <a16:colId xmlns="" xmlns:a16="http://schemas.microsoft.com/office/drawing/2014/main" val="2638250039"/>
                    </a:ext>
                  </a:extLst>
                </a:gridCol>
                <a:gridCol w="4038629">
                  <a:extLst>
                    <a:ext uri="{9D8B030D-6E8A-4147-A177-3AD203B41FA5}">
                      <a16:colId xmlns="" xmlns:a16="http://schemas.microsoft.com/office/drawing/2014/main" val="4290914117"/>
                    </a:ext>
                  </a:extLst>
                </a:gridCol>
              </a:tblGrid>
              <a:tr h="701605">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5142640"/>
                  </a:ext>
                </a:extLst>
              </a:tr>
              <a:tr h="470742">
                <a:tc gridSpan="4">
                  <a:txBody>
                    <a:bodyPr/>
                    <a:lstStyle/>
                    <a:p>
                      <a:pPr algn="ctr" fontAlgn="b"/>
                      <a:r>
                        <a:rPr lang="ru-RU" sz="3200" b="1" u="none" strike="noStrike" dirty="0">
                          <a:solidFill>
                            <a:srgbClr val="C00000"/>
                          </a:solidFill>
                          <a:effectLst/>
                        </a:rPr>
                        <a:t>ГГАУ</a:t>
                      </a:r>
                      <a:endParaRPr lang="ru-RU" sz="32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55821514"/>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Агрономия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21</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Математика/Химия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40441745"/>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Зоотехния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p>
                      <a:pPr algn="l" fontAlgn="b"/>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2447081"/>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Садоводство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60190805"/>
                  </a:ext>
                </a:extLst>
              </a:tr>
              <a:tr h="701605">
                <a:tc>
                  <a:txBody>
                    <a:bodyPr/>
                    <a:lstStyle/>
                    <a:p>
                      <a:pPr algn="l" fontAlgn="b"/>
                      <a:r>
                        <a:rPr lang="ru-RU" sz="1600" b="1" i="0" u="none" strike="noStrike" dirty="0" err="1" smtClean="0">
                          <a:solidFill>
                            <a:srgbClr val="C00000"/>
                          </a:solidFill>
                          <a:effectLst/>
                          <a:latin typeface="Calibri" panose="020F0502020204030204" pitchFamily="34" charset="0"/>
                        </a:rPr>
                        <a:t>Агроинженерия</a:t>
                      </a:r>
                      <a:r>
                        <a:rPr lang="ru-RU" sz="1600" dirty="0" smtClean="0"/>
                        <a:t>– «Технические системы в агробизнесе», – «Электрооборудование и </a:t>
                      </a:r>
                      <a:r>
                        <a:rPr lang="ru-RU" sz="1600" dirty="0" err="1" smtClean="0"/>
                        <a:t>электротехнологии</a:t>
                      </a:r>
                      <a:r>
                        <a:rPr lang="ru-RU" sz="1600" dirty="0" smtClean="0"/>
                        <a:t>»</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40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Физика/химия/Информатика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65302519"/>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Лесное дело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Математика/Физика/Химия/География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08992676"/>
                  </a:ext>
                </a:extLst>
              </a:tr>
              <a:tr h="490306">
                <a:tc>
                  <a:txBody>
                    <a:bodyPr/>
                    <a:lstStyle/>
                    <a:p>
                      <a:pPr algn="l" fontAlgn="b"/>
                      <a:r>
                        <a:rPr lang="ru-RU" sz="1600" b="1" i="0" u="none" strike="noStrike" dirty="0" smtClean="0">
                          <a:solidFill>
                            <a:srgbClr val="C00000"/>
                          </a:solidFill>
                          <a:effectLst/>
                          <a:latin typeface="Calibri" panose="020F0502020204030204" pitchFamily="34" charset="0"/>
                        </a:rPr>
                        <a:t>Биотехнология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84030198"/>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производства и переработки с/х продукции</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        </a:t>
                      </a:r>
                      <a:r>
                        <a:rPr lang="ru-RU" sz="1600" b="1" dirty="0" smtClean="0"/>
                        <a:t>50</a:t>
                      </a:r>
                      <a:endParaRPr lang="ru-RU" sz="16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85552524"/>
                  </a:ext>
                </a:extLst>
              </a:tr>
              <a:tr h="391581">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продукции и орг. общ. питания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57987636"/>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Ветеринария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64241120"/>
                  </a:ext>
                </a:extLst>
              </a:tr>
              <a:tr h="412436">
                <a:tc>
                  <a:txBody>
                    <a:bodyPr/>
                    <a:lstStyle/>
                    <a:p>
                      <a:pPr algn="l" fontAlgn="b"/>
                      <a:r>
                        <a:rPr lang="ru-RU" sz="1600" b="1" u="none" strike="noStrike" dirty="0" smtClean="0">
                          <a:solidFill>
                            <a:srgbClr val="C00000"/>
                          </a:solidFill>
                          <a:effectLst/>
                          <a:latin typeface="+mj-lt"/>
                        </a:rPr>
                        <a:t>Эксплуатация транспортно-</a:t>
                      </a:r>
                      <a:r>
                        <a:rPr lang="ru-RU" sz="1600" b="1" u="none" strike="noStrike" dirty="0" err="1" smtClean="0">
                          <a:solidFill>
                            <a:srgbClr val="C00000"/>
                          </a:solidFill>
                          <a:effectLst/>
                          <a:latin typeface="+mj-lt"/>
                        </a:rPr>
                        <a:t>технол</a:t>
                      </a:r>
                      <a:r>
                        <a:rPr lang="ru-RU" sz="1600" b="1" u="none" strike="noStrike" dirty="0" smtClean="0">
                          <a:solidFill>
                            <a:srgbClr val="C00000"/>
                          </a:solidFill>
                          <a:effectLst/>
                          <a:latin typeface="+mj-lt"/>
                        </a:rPr>
                        <a:t>. машин</a:t>
                      </a:r>
                      <a:endParaRPr lang="ru-RU" sz="1600" b="1" i="0" u="none" strike="noStrike" dirty="0">
                        <a:solidFill>
                          <a:srgbClr val="C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smtClean="0">
                          <a:solidFill>
                            <a:srgbClr val="C00000"/>
                          </a:solidFill>
                          <a:effectLst/>
                        </a:rPr>
                        <a:t>20</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chemeClr val="tx1"/>
                          </a:solidFill>
                          <a:effectLst/>
                        </a:rPr>
                        <a:t>Математика </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78105644"/>
                  </a:ext>
                </a:extLst>
              </a:tr>
              <a:tr h="412436">
                <a:tc>
                  <a:txBody>
                    <a:bodyPr/>
                    <a:lstStyle/>
                    <a:p>
                      <a:pPr algn="l" fontAlgn="b"/>
                      <a:r>
                        <a:rPr lang="ru-RU" sz="1600" b="1" i="0" u="none" strike="noStrike" dirty="0" err="1" smtClean="0">
                          <a:solidFill>
                            <a:srgbClr val="C00000"/>
                          </a:solidFill>
                          <a:effectLst/>
                          <a:latin typeface="Calibri" panose="020F0502020204030204" pitchFamily="34" charset="0"/>
                        </a:rPr>
                        <a:t>Ветеринорно</a:t>
                      </a:r>
                      <a:r>
                        <a:rPr lang="ru-RU" sz="1600" b="1" i="0" u="none" strike="noStrike" dirty="0" smtClean="0">
                          <a:solidFill>
                            <a:srgbClr val="C00000"/>
                          </a:solidFill>
                          <a:effectLst/>
                          <a:latin typeface="Calibri" panose="020F0502020204030204" pitchFamily="34" charset="0"/>
                        </a:rPr>
                        <a:t>-санитарная экспертиза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03375550"/>
                  </a:ext>
                </a:extLst>
              </a:tr>
              <a:tr h="412436">
                <a:tc>
                  <a:txBody>
                    <a:bodyPr/>
                    <a:lstStyle/>
                    <a:p>
                      <a:pPr algn="l" fontAlgn="b"/>
                      <a:r>
                        <a:rPr lang="ru-RU" sz="1600" b="1" u="none" strike="noStrike" dirty="0" smtClean="0">
                          <a:solidFill>
                            <a:srgbClr val="C00000"/>
                          </a:solidFill>
                          <a:effectLst/>
                        </a:rPr>
                        <a:t>Теплоэнергетика и теплотехника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a:effectLst/>
                        </a:rPr>
                        <a:t>20</a:t>
                      </a:r>
                      <a:endParaRPr lang="ru-RU"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smtClean="0">
                          <a:solidFill>
                            <a:schemeClr val="tx1"/>
                          </a:solidFill>
                          <a:effectLst/>
                        </a:rPr>
                        <a:t>Математика</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63046739"/>
                  </a:ext>
                </a:extLst>
              </a:tr>
            </a:tbl>
          </a:graphicData>
        </a:graphic>
      </p:graphicFrame>
    </p:spTree>
    <p:extLst>
      <p:ext uri="{BB962C8B-B14F-4D97-AF65-F5344CB8AC3E}">
        <p14:creationId xmlns:p14="http://schemas.microsoft.com/office/powerpoint/2010/main" val="136268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345" y="170021"/>
            <a:ext cx="10772775" cy="1658198"/>
          </a:xfrm>
        </p:spPr>
        <p:txBody>
          <a:bodyPr>
            <a:normAutofit fontScale="90000"/>
          </a:bodyPr>
          <a:lstStyle/>
          <a:p>
            <a:r>
              <a:rPr lang="ru-RU" b="1" dirty="0" smtClean="0"/>
              <a:t/>
            </a:r>
            <a:br>
              <a:rPr lang="ru-RU" b="1" dirty="0" smtClean="0"/>
            </a:br>
            <a:r>
              <a:rPr lang="ru-RU" b="1" dirty="0">
                <a:solidFill>
                  <a:srgbClr val="C00000"/>
                </a:solidFill>
              </a:rPr>
              <a:t>Продолжительность</a:t>
            </a:r>
            <a:r>
              <a:rPr lang="ru-RU" b="1" dirty="0" smtClean="0"/>
              <a:t> </a:t>
            </a:r>
            <a:r>
              <a:rPr lang="ru-RU" b="1" dirty="0">
                <a:solidFill>
                  <a:srgbClr val="C00000"/>
                </a:solidFill>
              </a:rPr>
              <a:t>ЕГЭ</a:t>
            </a:r>
            <a:r>
              <a:rPr lang="ru-RU" b="1" dirty="0"/>
              <a:t/>
            </a:r>
            <a:br>
              <a:rPr lang="ru-RU" b="1" dirty="0"/>
            </a:br>
            <a:endParaRPr lang="ru-RU" dirty="0"/>
          </a:p>
        </p:txBody>
      </p:sp>
      <p:sp>
        <p:nvSpPr>
          <p:cNvPr id="3" name="Объект 2"/>
          <p:cNvSpPr>
            <a:spLocks noGrp="1"/>
          </p:cNvSpPr>
          <p:nvPr>
            <p:ph sz="half" idx="1"/>
          </p:nvPr>
        </p:nvSpPr>
        <p:spPr>
          <a:xfrm>
            <a:off x="360679" y="1372554"/>
            <a:ext cx="11227263" cy="4982215"/>
          </a:xfrm>
        </p:spPr>
        <p:txBody>
          <a:bodyPr>
            <a:normAutofit/>
          </a:bodyPr>
          <a:lstStyle/>
          <a:p>
            <a:r>
              <a:rPr lang="ru-RU" b="1" dirty="0">
                <a:solidFill>
                  <a:srgbClr val="002060"/>
                </a:solidFill>
                <a:latin typeface="Times New Roman" panose="02020603050405020304" pitchFamily="18" charset="0"/>
                <a:cs typeface="Times New Roman" panose="02020603050405020304" pitchFamily="18" charset="0"/>
              </a:rPr>
              <a:t>3 часа 55 </a:t>
            </a:r>
            <a:r>
              <a:rPr lang="ru-RU" b="1" dirty="0" smtClean="0">
                <a:solidFill>
                  <a:srgbClr val="002060"/>
                </a:solidFill>
                <a:latin typeface="Times New Roman" panose="02020603050405020304" pitchFamily="18" charset="0"/>
                <a:cs typeface="Times New Roman" panose="02020603050405020304" pitchFamily="18" charset="0"/>
              </a:rPr>
              <a:t>мину</a:t>
            </a:r>
            <a:r>
              <a:rPr lang="ru-RU" b="1" dirty="0">
                <a:solidFill>
                  <a:srgbClr val="002060"/>
                </a:solidFill>
                <a:latin typeface="Times New Roman" panose="02020603050405020304" pitchFamily="18" charset="0"/>
                <a:cs typeface="Times New Roman" panose="02020603050405020304" pitchFamily="18" charset="0"/>
              </a:rPr>
              <a:t>т</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a:t>
            </a:r>
            <a:r>
              <a:rPr lang="ru-RU" dirty="0" smtClean="0">
                <a:solidFill>
                  <a:srgbClr val="002060"/>
                </a:solidFill>
                <a:latin typeface="Times New Roman" panose="02020603050405020304" pitchFamily="18" charset="0"/>
                <a:cs typeface="Times New Roman" panose="02020603050405020304" pitchFamily="18" charset="0"/>
              </a:rPr>
              <a:t>235</a:t>
            </a:r>
            <a:r>
              <a:rPr lang="en-US" dirty="0" smtClean="0">
                <a:solidFill>
                  <a:srgbClr val="00206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минут</a:t>
            </a:r>
            <a:r>
              <a:rPr lang="ru-RU" dirty="0">
                <a:solidFill>
                  <a:srgbClr val="002060"/>
                </a:solidFill>
                <a:latin typeface="Times New Roman" panose="02020603050405020304" pitchFamily="18" charset="0"/>
                <a:cs typeface="Times New Roman" panose="02020603050405020304" pitchFamily="18" charset="0"/>
              </a:rPr>
              <a:t>)– математика профильного уровня, физика, литература, информатика, биология;</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30 минут </a:t>
            </a:r>
            <a:r>
              <a:rPr lang="ru-RU" dirty="0">
                <a:solidFill>
                  <a:srgbClr val="002060"/>
                </a:solidFill>
                <a:latin typeface="Times New Roman" panose="02020603050405020304" pitchFamily="18" charset="0"/>
                <a:cs typeface="Times New Roman" panose="02020603050405020304" pitchFamily="18" charset="0"/>
              </a:rPr>
              <a:t>(210 минут)– русский язык, </a:t>
            </a:r>
            <a:r>
              <a:rPr lang="ru-RU" dirty="0" smtClean="0">
                <a:solidFill>
                  <a:srgbClr val="002060"/>
                </a:solidFill>
                <a:latin typeface="Times New Roman" panose="02020603050405020304" pitchFamily="18" charset="0"/>
                <a:cs typeface="Times New Roman" panose="02020603050405020304" pitchFamily="18" charset="0"/>
              </a:rPr>
              <a:t>химия, </a:t>
            </a:r>
            <a:r>
              <a:rPr lang="ru-RU" dirty="0" smtClean="0">
                <a:solidFill>
                  <a:srgbClr val="C00000"/>
                </a:solidFill>
                <a:latin typeface="Times New Roman" panose="02020603050405020304" pitchFamily="18" charset="0"/>
                <a:cs typeface="Times New Roman" panose="02020603050405020304" pitchFamily="18" charset="0"/>
              </a:rPr>
              <a:t>история</a:t>
            </a:r>
            <a:r>
              <a:rPr lang="ru-RU" dirty="0" smtClean="0">
                <a:solidFill>
                  <a:srgbClr val="002060"/>
                </a:solidFill>
                <a:latin typeface="Times New Roman" panose="02020603050405020304" pitchFamily="18" charset="0"/>
                <a:cs typeface="Times New Roman" panose="02020603050405020304" pitchFamily="18" charset="0"/>
              </a:rPr>
              <a:t>, обществознание;</a:t>
            </a:r>
            <a:endParaRPr lang="ru-RU" dirty="0">
              <a:solidFill>
                <a:srgbClr val="002060"/>
              </a:solidFill>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10 </a:t>
            </a:r>
            <a:r>
              <a:rPr lang="ru-RU" b="1" dirty="0" smtClean="0">
                <a:solidFill>
                  <a:srgbClr val="002060"/>
                </a:solidFill>
                <a:latin typeface="Times New Roman" panose="02020603050405020304" pitchFamily="18" charset="0"/>
                <a:cs typeface="Times New Roman" panose="02020603050405020304" pitchFamily="18" charset="0"/>
              </a:rPr>
              <a:t>минут</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190 минут) – иностранный язык ( английский , французский, немецкий, испанский +17 минут раздела Говорение);</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a:t>
            </a:r>
            <a:r>
              <a:rPr lang="ru-RU" dirty="0">
                <a:solidFill>
                  <a:srgbClr val="002060"/>
                </a:solidFill>
                <a:latin typeface="Times New Roman" panose="02020603050405020304" pitchFamily="18" charset="0"/>
                <a:cs typeface="Times New Roman" panose="02020603050405020304" pitchFamily="18" charset="0"/>
              </a:rPr>
              <a:t>(180 минут)– математика базового уровня, </a:t>
            </a:r>
            <a:r>
              <a:rPr lang="ru-RU" dirty="0" smtClean="0">
                <a:solidFill>
                  <a:srgbClr val="002060"/>
                </a:solidFill>
                <a:latin typeface="Times New Roman" panose="02020603050405020304" pitchFamily="18" charset="0"/>
                <a:cs typeface="Times New Roman" panose="02020603050405020304" pitchFamily="18" charset="0"/>
              </a:rPr>
              <a:t>география. </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a:stretch>
            <a:fillRect/>
          </a:stretch>
        </p:blipFill>
        <p:spPr>
          <a:xfrm>
            <a:off x="6878219" y="3863662"/>
            <a:ext cx="5347032" cy="2994338"/>
          </a:xfrm>
          <a:prstGeom prst="rect">
            <a:avLst/>
          </a:prstGeom>
        </p:spPr>
      </p:pic>
      <p:pic>
        <p:nvPicPr>
          <p:cNvPr id="4" name="Рисунок 3"/>
          <p:cNvPicPr>
            <a:picLocks noChangeAspect="1"/>
          </p:cNvPicPr>
          <p:nvPr/>
        </p:nvPicPr>
        <p:blipFill>
          <a:blip r:embed="rId3"/>
          <a:stretch>
            <a:fillRect/>
          </a:stretch>
        </p:blipFill>
        <p:spPr>
          <a:xfrm>
            <a:off x="9002332" y="-2971"/>
            <a:ext cx="3189668" cy="1413919"/>
          </a:xfrm>
          <a:prstGeom prst="rect">
            <a:avLst/>
          </a:prstGeom>
        </p:spPr>
      </p:pic>
    </p:spTree>
    <p:extLst>
      <p:ext uri="{BB962C8B-B14F-4D97-AF65-F5344CB8AC3E}">
        <p14:creationId xmlns:p14="http://schemas.microsoft.com/office/powerpoint/2010/main" val="3779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80" y="1"/>
            <a:ext cx="11429999" cy="759854"/>
          </a:xfrm>
        </p:spPr>
        <p:txBody>
          <a:bodyPr>
            <a:normAutofit/>
          </a:bodyPr>
          <a:lstStyle/>
          <a:p>
            <a:r>
              <a:rPr lang="ru-RU" sz="4400" b="1" dirty="0">
                <a:solidFill>
                  <a:srgbClr val="C00000"/>
                </a:solidFill>
              </a:rPr>
              <a:t>Как проходит ЕГЭ? </a:t>
            </a:r>
            <a:r>
              <a:rPr lang="ru-RU" sz="4400" b="1" dirty="0" smtClean="0">
                <a:solidFill>
                  <a:srgbClr val="C00000"/>
                </a:solidFill>
              </a:rPr>
              <a:t>Правила </a:t>
            </a:r>
            <a:r>
              <a:rPr lang="ru-RU" sz="4400" b="1" dirty="0">
                <a:solidFill>
                  <a:srgbClr val="C00000"/>
                </a:solidFill>
              </a:rPr>
              <a:t>и процедуры</a:t>
            </a:r>
          </a:p>
        </p:txBody>
      </p:sp>
      <p:pic>
        <p:nvPicPr>
          <p:cNvPr id="5" name="Объект 4"/>
          <p:cNvPicPr>
            <a:picLocks noGrp="1" noChangeAspect="1"/>
          </p:cNvPicPr>
          <p:nvPr>
            <p:ph sz="half" idx="1"/>
          </p:nvPr>
        </p:nvPicPr>
        <p:blipFill>
          <a:blip r:embed="rId2"/>
          <a:stretch>
            <a:fillRect/>
          </a:stretch>
        </p:blipFill>
        <p:spPr>
          <a:xfrm>
            <a:off x="135361" y="810033"/>
            <a:ext cx="3754885" cy="2376202"/>
          </a:xfrm>
          <a:prstGeom prst="rect">
            <a:avLst/>
          </a:prstGeom>
        </p:spPr>
      </p:pic>
      <p:sp>
        <p:nvSpPr>
          <p:cNvPr id="4" name="Объект 3"/>
          <p:cNvSpPr>
            <a:spLocks noGrp="1"/>
          </p:cNvSpPr>
          <p:nvPr>
            <p:ph sz="half" idx="2"/>
          </p:nvPr>
        </p:nvSpPr>
        <p:spPr>
          <a:xfrm>
            <a:off x="4816754" y="759855"/>
            <a:ext cx="6965655" cy="3767328"/>
          </a:xfrm>
        </p:spPr>
        <p:txBody>
          <a:bodyPr>
            <a:normAutofit lnSpcReduction="10000"/>
          </a:bodyPr>
          <a:lstStyle/>
          <a:p>
            <a:r>
              <a:rPr lang="ru-RU" dirty="0" smtClean="0">
                <a:solidFill>
                  <a:srgbClr val="002060"/>
                </a:solidFill>
              </a:rPr>
              <a:t>Начало экзамена -10.00</a:t>
            </a:r>
          </a:p>
          <a:p>
            <a:r>
              <a:rPr lang="ru-RU" dirty="0" smtClean="0">
                <a:solidFill>
                  <a:srgbClr val="002060"/>
                </a:solidFill>
              </a:rPr>
              <a:t>Вход участников в ППЭ – 9.00.</a:t>
            </a:r>
          </a:p>
          <a:p>
            <a:r>
              <a:rPr lang="ru-RU" dirty="0">
                <a:solidFill>
                  <a:srgbClr val="002060"/>
                </a:solidFill>
              </a:rPr>
              <a:t>Допуск участников экзамена в ППЭ осуществляется при наличии у них документов, удостоверяющих их личность, и при наличии их в списках распределения в данный ППЭ.</a:t>
            </a:r>
          </a:p>
          <a:p>
            <a:r>
              <a:rPr lang="ru-RU" dirty="0">
                <a:solidFill>
                  <a:srgbClr val="002060"/>
                </a:solidFill>
              </a:rPr>
              <a:t>Если участник экзамена опоздал на экзамен, он допускается к сдаче ЕГЭ в установленном порядке, при этом время окончания экзамена не продлевается, о чем сообщается участнику экзамена.</a:t>
            </a:r>
          </a:p>
          <a:p>
            <a:endParaRPr lang="ru-RU" dirty="0" smtClean="0"/>
          </a:p>
        </p:txBody>
      </p:sp>
      <p:pic>
        <p:nvPicPr>
          <p:cNvPr id="6" name="Рисунок 5"/>
          <p:cNvPicPr>
            <a:picLocks noChangeAspect="1"/>
          </p:cNvPicPr>
          <p:nvPr/>
        </p:nvPicPr>
        <p:blipFill>
          <a:blip r:embed="rId3"/>
          <a:stretch>
            <a:fillRect/>
          </a:stretch>
        </p:blipFill>
        <p:spPr>
          <a:xfrm>
            <a:off x="7701565" y="4110194"/>
            <a:ext cx="4396371" cy="2747806"/>
          </a:xfrm>
          <a:prstGeom prst="rect">
            <a:avLst/>
          </a:prstGeom>
        </p:spPr>
      </p:pic>
      <p:sp>
        <p:nvSpPr>
          <p:cNvPr id="8" name="Прямоугольник 7"/>
          <p:cNvSpPr/>
          <p:nvPr/>
        </p:nvSpPr>
        <p:spPr>
          <a:xfrm>
            <a:off x="135362" y="4110194"/>
            <a:ext cx="7462472" cy="2554545"/>
          </a:xfrm>
          <a:prstGeom prst="rect">
            <a:avLst/>
          </a:prstGeom>
        </p:spPr>
        <p:txBody>
          <a:bodyPr wrap="square">
            <a:spAutoFit/>
          </a:bodyPr>
          <a:lstStyle/>
          <a:p>
            <a:endParaRPr lang="ru-RU" sz="1600" dirty="0">
              <a:solidFill>
                <a:srgbClr val="000000"/>
              </a:solidFill>
              <a:latin typeface="Arial" panose="020B0604020202020204" pitchFamily="34" charset="0"/>
            </a:endParaRPr>
          </a:p>
          <a:p>
            <a:r>
              <a:rPr lang="ru-RU" dirty="0" smtClean="0">
                <a:solidFill>
                  <a:srgbClr val="002060"/>
                </a:solidFill>
                <a:latin typeface="Arial" panose="020B0604020202020204" pitchFamily="34" charset="0"/>
              </a:rPr>
              <a:t>На входе в ППЭ с помощью </a:t>
            </a:r>
            <a:r>
              <a:rPr lang="ru-RU" dirty="0">
                <a:solidFill>
                  <a:srgbClr val="002060"/>
                </a:solidFill>
                <a:latin typeface="Arial" panose="020B0604020202020204" pitchFamily="34" charset="0"/>
              </a:rPr>
              <a:t>стационарных и (или) переносных металлоискателей организаторы </a:t>
            </a:r>
            <a:r>
              <a:rPr lang="ru-RU" dirty="0" smtClean="0">
                <a:solidFill>
                  <a:srgbClr val="002060"/>
                </a:solidFill>
                <a:latin typeface="Arial" panose="020B0604020202020204" pitchFamily="34" charset="0"/>
              </a:rPr>
              <a:t>самостоятельно </a:t>
            </a:r>
            <a:r>
              <a:rPr lang="ru-RU" dirty="0">
                <a:solidFill>
                  <a:srgbClr val="002060"/>
                </a:solidFill>
                <a:latin typeface="Arial" panose="020B0604020202020204" pitchFamily="34" charset="0"/>
              </a:rPr>
              <a:t>или совместно с сотрудниками, осуществляющими охрану правопорядка, </a:t>
            </a:r>
            <a:r>
              <a:rPr lang="ru-RU" dirty="0" smtClean="0">
                <a:solidFill>
                  <a:srgbClr val="002060"/>
                </a:solidFill>
                <a:latin typeface="Arial" panose="020B0604020202020204" pitchFamily="34" charset="0"/>
              </a:rPr>
              <a:t>проверяют </a:t>
            </a:r>
            <a:r>
              <a:rPr lang="ru-RU" dirty="0">
                <a:solidFill>
                  <a:srgbClr val="002060"/>
                </a:solidFill>
                <a:latin typeface="Arial" panose="020B0604020202020204" pitchFamily="34" charset="0"/>
              </a:rPr>
              <a:t>у участников экзаменов наличие запрещенных средств. При появлении сигнала металлоискателя </a:t>
            </a:r>
            <a:r>
              <a:rPr lang="ru-RU" dirty="0" smtClean="0">
                <a:solidFill>
                  <a:srgbClr val="002060"/>
                </a:solidFill>
                <a:latin typeface="Arial" panose="020B0604020202020204" pitchFamily="34" charset="0"/>
              </a:rPr>
              <a:t>организатор </a:t>
            </a:r>
            <a:r>
              <a:rPr lang="ru-RU" dirty="0">
                <a:solidFill>
                  <a:srgbClr val="002060"/>
                </a:solidFill>
                <a:latin typeface="Arial" panose="020B0604020202020204" pitchFamily="34" charset="0"/>
              </a:rPr>
              <a:t>предлагают участнику экзамена показать предмет, вызывающий сигнал, и сдать его в место хранения личных вещей, сопроводив предложение дополнительными </a:t>
            </a:r>
            <a:r>
              <a:rPr lang="ru-RU" dirty="0" smtClean="0">
                <a:solidFill>
                  <a:srgbClr val="002060"/>
                </a:solidFill>
                <a:latin typeface="Arial" panose="020B0604020202020204" pitchFamily="34" charset="0"/>
              </a:rPr>
              <a:t>разъяснениями. </a:t>
            </a:r>
            <a:endParaRPr lang="ru-RU" dirty="0">
              <a:solidFill>
                <a:srgbClr val="002060"/>
              </a:solidFill>
            </a:endParaRPr>
          </a:p>
        </p:txBody>
      </p:sp>
      <p:pic>
        <p:nvPicPr>
          <p:cNvPr id="3" name="Рисунок 2"/>
          <p:cNvPicPr>
            <a:picLocks noChangeAspect="1"/>
          </p:cNvPicPr>
          <p:nvPr/>
        </p:nvPicPr>
        <p:blipFill>
          <a:blip r:embed="rId4"/>
          <a:stretch>
            <a:fillRect/>
          </a:stretch>
        </p:blipFill>
        <p:spPr>
          <a:xfrm>
            <a:off x="9221273" y="-14404"/>
            <a:ext cx="2970727" cy="1316867"/>
          </a:xfrm>
          <a:prstGeom prst="rect">
            <a:avLst/>
          </a:prstGeom>
        </p:spPr>
      </p:pic>
    </p:spTree>
    <p:extLst>
      <p:ext uri="{BB962C8B-B14F-4D97-AF65-F5344CB8AC3E}">
        <p14:creationId xmlns:p14="http://schemas.microsoft.com/office/powerpoint/2010/main" val="2003127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942" y="151804"/>
            <a:ext cx="10772775" cy="105774"/>
          </a:xfrm>
        </p:spPr>
        <p:txBody>
          <a:bodyPr>
            <a:normAutofit fontScale="90000"/>
          </a:bodyPr>
          <a:lstStyle/>
          <a:p>
            <a:r>
              <a:rPr lang="ru-RU" b="1" dirty="0">
                <a:solidFill>
                  <a:srgbClr val="C00000"/>
                </a:solidFill>
              </a:rPr>
              <a:t/>
            </a:r>
            <a:br>
              <a:rPr lang="ru-RU" b="1" dirty="0">
                <a:solidFill>
                  <a:srgbClr val="C00000"/>
                </a:solidFill>
              </a:rPr>
            </a:br>
            <a:r>
              <a:rPr lang="ru-RU" b="1" dirty="0">
                <a:solidFill>
                  <a:srgbClr val="C00000"/>
                </a:solidFill>
              </a:rPr>
              <a:t>РАЗРЕШЕННЫЕ СРЕДСТВА </a:t>
            </a:r>
          </a:p>
        </p:txBody>
      </p:sp>
      <p:sp>
        <p:nvSpPr>
          <p:cNvPr id="4" name="Объект 3"/>
          <p:cNvSpPr>
            <a:spLocks noGrp="1"/>
          </p:cNvSpPr>
          <p:nvPr>
            <p:ph sz="half" idx="2"/>
          </p:nvPr>
        </p:nvSpPr>
        <p:spPr>
          <a:xfrm>
            <a:off x="6307272" y="1450974"/>
            <a:ext cx="5592807" cy="3767328"/>
          </a:xfrm>
        </p:spPr>
        <p:txBody>
          <a:bodyPr>
            <a:normAutofit fontScale="25000" lnSpcReduction="20000"/>
          </a:bodyPr>
          <a:lstStyle/>
          <a:p>
            <a:endParaRPr lang="ru-RU" dirty="0"/>
          </a:p>
          <a:p>
            <a:r>
              <a:rPr lang="ru-RU" sz="9600" b="1" dirty="0" smtClean="0">
                <a:solidFill>
                  <a:srgbClr val="002060"/>
                </a:solidFill>
                <a:latin typeface="Times New Roman" panose="02020603050405020304" pitchFamily="18" charset="0"/>
                <a:cs typeface="Times New Roman" panose="02020603050405020304" pitchFamily="18" charset="0"/>
              </a:rPr>
              <a:t>Разрешенные предметы:</a:t>
            </a:r>
            <a:endParaRPr lang="ru-RU" sz="96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err="1">
                <a:solidFill>
                  <a:srgbClr val="002060"/>
                </a:solidFill>
                <a:latin typeface="Times New Roman" panose="02020603050405020304" pitchFamily="18" charset="0"/>
                <a:cs typeface="Times New Roman" panose="02020603050405020304" pitchFamily="18" charset="0"/>
              </a:rPr>
              <a:t>гелевая</a:t>
            </a:r>
            <a:r>
              <a:rPr lang="ru-RU" sz="9600" dirty="0">
                <a:solidFill>
                  <a:srgbClr val="002060"/>
                </a:solidFill>
                <a:latin typeface="Times New Roman" panose="02020603050405020304" pitchFamily="18" charset="0"/>
                <a:cs typeface="Times New Roman" panose="02020603050405020304" pitchFamily="18" charset="0"/>
              </a:rPr>
              <a:t>, капиллярная ручка с чернилами черного цвета;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документ</a:t>
            </a:r>
            <a:r>
              <a:rPr lang="ru-RU" sz="9600" dirty="0">
                <a:solidFill>
                  <a:srgbClr val="002060"/>
                </a:solidFill>
                <a:latin typeface="Times New Roman" panose="02020603050405020304" pitchFamily="18" charset="0"/>
                <a:cs typeface="Times New Roman" panose="02020603050405020304" pitchFamily="18" charset="0"/>
              </a:rPr>
              <a:t>, удостоверяющий личность;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Дополнительные средства (на </a:t>
            </a:r>
            <a:r>
              <a:rPr lang="ru-RU" sz="9600" dirty="0">
                <a:solidFill>
                  <a:srgbClr val="002060"/>
                </a:solidFill>
                <a:latin typeface="Times New Roman" panose="02020603050405020304" pitchFamily="18" charset="0"/>
                <a:cs typeface="Times New Roman" panose="02020603050405020304" pitchFamily="18" charset="0"/>
              </a:rPr>
              <a:t>отдельных предметах по списку);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лекарства </a:t>
            </a:r>
            <a:r>
              <a:rPr lang="ru-RU" sz="9600" dirty="0">
                <a:solidFill>
                  <a:srgbClr val="002060"/>
                </a:solidFill>
                <a:latin typeface="Times New Roman" panose="02020603050405020304" pitchFamily="18" charset="0"/>
                <a:cs typeface="Times New Roman" panose="02020603050405020304" pitchFamily="18" charset="0"/>
              </a:rPr>
              <a:t>и питание (при необходимости);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специальные </a:t>
            </a:r>
            <a:r>
              <a:rPr lang="ru-RU" sz="9600" dirty="0">
                <a:solidFill>
                  <a:srgbClr val="002060"/>
                </a:solidFill>
                <a:latin typeface="Times New Roman" panose="02020603050405020304" pitchFamily="18" charset="0"/>
                <a:cs typeface="Times New Roman" panose="02020603050405020304" pitchFamily="18" charset="0"/>
              </a:rPr>
              <a:t>технические средства (для </a:t>
            </a:r>
            <a:r>
              <a:rPr lang="ru-RU" sz="9600" dirty="0" smtClean="0">
                <a:solidFill>
                  <a:srgbClr val="002060"/>
                </a:solidFill>
                <a:latin typeface="Times New Roman" panose="02020603050405020304" pitchFamily="18" charset="0"/>
                <a:cs typeface="Times New Roman" panose="02020603050405020304" pitchFamily="18" charset="0"/>
              </a:rPr>
              <a:t>лиц с ОВЗ); </a:t>
            </a:r>
            <a:endParaRPr lang="ru-RU" sz="9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листы </a:t>
            </a:r>
            <a:r>
              <a:rPr lang="ru-RU" sz="9600" dirty="0">
                <a:solidFill>
                  <a:srgbClr val="002060"/>
                </a:solidFill>
                <a:latin typeface="Times New Roman" panose="02020603050405020304" pitchFamily="18" charset="0"/>
                <a:cs typeface="Times New Roman" panose="02020603050405020304" pitchFamily="18" charset="0"/>
              </a:rPr>
              <a:t>бумаги для черновиков со штампом ОО </a:t>
            </a:r>
          </a:p>
          <a:p>
            <a:endParaRPr lang="ru-RU" sz="6000" dirty="0"/>
          </a:p>
        </p:txBody>
      </p:sp>
      <p:sp>
        <p:nvSpPr>
          <p:cNvPr id="6" name="Объект 5"/>
          <p:cNvSpPr>
            <a:spLocks noGrp="1"/>
          </p:cNvSpPr>
          <p:nvPr>
            <p:ph sz="half" idx="1"/>
          </p:nvPr>
        </p:nvSpPr>
        <p:spPr>
          <a:xfrm>
            <a:off x="446471" y="851914"/>
            <a:ext cx="5670994" cy="3767328"/>
          </a:xfrm>
        </p:spPr>
        <p:txBody>
          <a:bodyPr>
            <a:normAutofit fontScale="25000" lnSpcReduction="20000"/>
          </a:bodyPr>
          <a:lstStyle/>
          <a:p>
            <a:r>
              <a:rPr lang="ru-RU" sz="8600" dirty="0" smtClean="0">
                <a:solidFill>
                  <a:srgbClr val="002060"/>
                </a:solidFill>
                <a:latin typeface="Times New Roman" panose="02020603050405020304" pitchFamily="18" charset="0"/>
                <a:cs typeface="Times New Roman" panose="02020603050405020304" pitchFamily="18" charset="0"/>
              </a:rPr>
              <a:t>Рекомендуется взять с собой на экзамен только необходимые вещи.</a:t>
            </a:r>
          </a:p>
          <a:p>
            <a:r>
              <a:rPr lang="ru-RU" sz="8600" dirty="0" smtClean="0">
                <a:solidFill>
                  <a:srgbClr val="002060"/>
                </a:solidFill>
                <a:latin typeface="Times New Roman" panose="02020603050405020304" pitchFamily="18" charset="0"/>
                <a:cs typeface="Times New Roman" panose="02020603050405020304" pitchFamily="18" charset="0"/>
              </a:rPr>
              <a:t> </a:t>
            </a:r>
            <a:r>
              <a:rPr lang="ru-RU" sz="8600" dirty="0">
                <a:solidFill>
                  <a:srgbClr val="002060"/>
                </a:solidFill>
                <a:latin typeface="Times New Roman" panose="02020603050405020304" pitchFamily="18" charset="0"/>
                <a:cs typeface="Times New Roman" panose="02020603050405020304" pitchFamily="18" charset="0"/>
              </a:rPr>
              <a:t>Иные личные вещи участники экзамена обязаны оставить в специально выделенном месте (помещении) для хранения личных вещей участников экзамена в здании (комплексе зданий), где расположен ППЭ. </a:t>
            </a:r>
            <a:endParaRPr lang="ru-RU" sz="8600" dirty="0" smtClean="0">
              <a:solidFill>
                <a:srgbClr val="002060"/>
              </a:solidFill>
              <a:latin typeface="Times New Roman" panose="02020603050405020304" pitchFamily="18" charset="0"/>
              <a:cs typeface="Times New Roman" panose="02020603050405020304" pitchFamily="18" charset="0"/>
            </a:endParaRPr>
          </a:p>
          <a:p>
            <a:r>
              <a:rPr lang="ru-RU" sz="8600" dirty="0" smtClean="0">
                <a:solidFill>
                  <a:srgbClr val="002060"/>
                </a:solidFill>
                <a:latin typeface="Times New Roman" panose="02020603050405020304" pitchFamily="18" charset="0"/>
                <a:cs typeface="Times New Roman" panose="02020603050405020304" pitchFamily="18" charset="0"/>
              </a:rPr>
              <a:t>Указанное </a:t>
            </a:r>
            <a:r>
              <a:rPr lang="ru-RU" sz="8600" dirty="0">
                <a:solidFill>
                  <a:srgbClr val="002060"/>
                </a:solidFill>
                <a:latin typeface="Times New Roman" panose="02020603050405020304" pitchFamily="18" charset="0"/>
                <a:cs typeface="Times New Roman" panose="02020603050405020304" pitchFamily="18" charset="0"/>
              </a:rPr>
              <a:t>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a:t>
            </a:r>
          </a:p>
          <a:p>
            <a:endParaRPr lang="ru-RU" dirty="0">
              <a:solidFill>
                <a:srgbClr val="002060"/>
              </a:solidFill>
            </a:endParaRPr>
          </a:p>
        </p:txBody>
      </p:sp>
      <p:pic>
        <p:nvPicPr>
          <p:cNvPr id="11" name="Рисунок 10"/>
          <p:cNvPicPr>
            <a:picLocks noChangeAspect="1"/>
          </p:cNvPicPr>
          <p:nvPr/>
        </p:nvPicPr>
        <p:blipFill>
          <a:blip r:embed="rId2"/>
          <a:stretch>
            <a:fillRect/>
          </a:stretch>
        </p:blipFill>
        <p:spPr>
          <a:xfrm>
            <a:off x="63024" y="4522728"/>
            <a:ext cx="6110708" cy="2058377"/>
          </a:xfrm>
          <a:prstGeom prst="rect">
            <a:avLst/>
          </a:prstGeom>
        </p:spPr>
      </p:pic>
      <p:sp>
        <p:nvSpPr>
          <p:cNvPr id="12" name="Прямоугольник 11"/>
          <p:cNvSpPr/>
          <p:nvPr/>
        </p:nvSpPr>
        <p:spPr>
          <a:xfrm>
            <a:off x="5804079" y="5551916"/>
            <a:ext cx="6096000" cy="1200329"/>
          </a:xfrm>
          <a:prstGeom prst="rect">
            <a:avLst/>
          </a:prstGeom>
        </p:spPr>
        <p:txBody>
          <a:bodyPr>
            <a:spAutoFit/>
          </a:bodyPr>
          <a:lstStyle/>
          <a:p>
            <a:pPr indent="342900" algn="just">
              <a:spcAft>
                <a:spcPts val="0"/>
              </a:spcAft>
            </a:pPr>
            <a:r>
              <a:rPr lang="ru-RU" b="1" dirty="0">
                <a:solidFill>
                  <a:srgbClr val="C00000"/>
                </a:solidFill>
                <a:latin typeface="Times New Roman" panose="02020603050405020304" pitchFamily="18" charset="0"/>
                <a:ea typeface="Times New Roman" panose="02020603050405020304" pitchFamily="18" charset="0"/>
              </a:rPr>
              <a:t>Внимание! </a:t>
            </a:r>
            <a:r>
              <a:rPr lang="ru-RU" dirty="0">
                <a:solidFill>
                  <a:srgbClr val="C00000"/>
                </a:solidFill>
                <a:latin typeface="Times New Roman" panose="02020603050405020304" pitchFamily="18" charset="0"/>
                <a:ea typeface="Times New Roman" panose="02020603050405020304" pitchFamily="18" charset="0"/>
              </a:rPr>
              <a:t>Листы бумаги для черновиков со штампом образовательной организации, на базе которой организован ППЭ и КИМ не проверяются и записи в них не учитываются при обработке экзаменационной работы.</a:t>
            </a:r>
          </a:p>
        </p:txBody>
      </p:sp>
      <p:pic>
        <p:nvPicPr>
          <p:cNvPr id="3" name="Рисунок 2"/>
          <p:cNvPicPr>
            <a:picLocks noChangeAspect="1"/>
          </p:cNvPicPr>
          <p:nvPr/>
        </p:nvPicPr>
        <p:blipFill>
          <a:blip r:embed="rId3"/>
          <a:stretch>
            <a:fillRect/>
          </a:stretch>
        </p:blipFill>
        <p:spPr>
          <a:xfrm>
            <a:off x="8698689" y="0"/>
            <a:ext cx="3493311" cy="1548518"/>
          </a:xfrm>
          <a:prstGeom prst="rect">
            <a:avLst/>
          </a:prstGeom>
        </p:spPr>
      </p:pic>
    </p:spTree>
    <p:extLst>
      <p:ext uri="{BB962C8B-B14F-4D97-AF65-F5344CB8AC3E}">
        <p14:creationId xmlns:p14="http://schemas.microsoft.com/office/powerpoint/2010/main" val="908237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a:solidFill>
                  <a:srgbClr val="FF0000"/>
                </a:solidFill>
              </a:rPr>
              <a:t>На ЕГЭ разрешается пользоваться дополнительными материалами:</a:t>
            </a:r>
          </a:p>
        </p:txBody>
      </p:sp>
      <p:sp>
        <p:nvSpPr>
          <p:cNvPr id="3" name="Объект 2"/>
          <p:cNvSpPr>
            <a:spLocks noGrp="1"/>
          </p:cNvSpPr>
          <p:nvPr>
            <p:ph sz="half" idx="1"/>
          </p:nvPr>
        </p:nvSpPr>
        <p:spPr>
          <a:xfrm>
            <a:off x="676655" y="2069869"/>
            <a:ext cx="10304458" cy="3695593"/>
          </a:xfrm>
        </p:spPr>
        <p:txBody>
          <a:bodyPr>
            <a:normAutofit fontScale="25000" lnSpcReduction="20000"/>
          </a:bodyPr>
          <a:lstStyle/>
          <a:p>
            <a:r>
              <a:rPr lang="ru-RU" dirty="0" smtClean="0"/>
              <a:t>:</a:t>
            </a:r>
            <a:endParaRPr lang="ru-RU" dirty="0"/>
          </a:p>
          <a:p>
            <a:r>
              <a:rPr lang="ru-RU" sz="8000" b="1" dirty="0">
                <a:solidFill>
                  <a:srgbClr val="C00000"/>
                </a:solidFill>
              </a:rPr>
              <a:t>по математике </a:t>
            </a:r>
            <a:r>
              <a:rPr lang="ru-RU" sz="8000" dirty="0">
                <a:solidFill>
                  <a:srgbClr val="002060"/>
                </a:solidFill>
              </a:rPr>
              <a:t>‒ линейка, не содержащая справочной информации (далее </a:t>
            </a:r>
            <a:r>
              <a:rPr lang="ru-RU" sz="8000" dirty="0" smtClean="0">
                <a:solidFill>
                  <a:srgbClr val="002060"/>
                </a:solidFill>
              </a:rPr>
              <a:t>–линейка</a:t>
            </a:r>
            <a:r>
              <a:rPr lang="ru-RU" sz="8000" dirty="0">
                <a:solidFill>
                  <a:srgbClr val="002060"/>
                </a:solidFill>
              </a:rPr>
              <a:t>);</a:t>
            </a:r>
          </a:p>
          <a:p>
            <a:r>
              <a:rPr lang="ru-RU" sz="8000" b="1" dirty="0" smtClean="0">
                <a:solidFill>
                  <a:srgbClr val="C00000"/>
                </a:solidFill>
              </a:rPr>
              <a:t>по физике </a:t>
            </a:r>
            <a:r>
              <a:rPr lang="ru-RU" sz="8000" dirty="0" smtClean="0">
                <a:solidFill>
                  <a:srgbClr val="002060"/>
                </a:solidFill>
              </a:rPr>
              <a:t>– линейка и непрограммируемый калькулятор;</a:t>
            </a:r>
          </a:p>
          <a:p>
            <a:r>
              <a:rPr lang="ru-RU" sz="8000" b="1" dirty="0" smtClean="0">
                <a:solidFill>
                  <a:srgbClr val="C00000"/>
                </a:solidFill>
              </a:rPr>
              <a:t>по химии </a:t>
            </a:r>
            <a:r>
              <a:rPr lang="ru-RU" sz="8000" dirty="0" smtClean="0">
                <a:solidFill>
                  <a:srgbClr val="002060"/>
                </a:solidFill>
              </a:rPr>
              <a:t>– непрограммируемый калькулятор,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p>
          <a:p>
            <a:r>
              <a:rPr lang="ru-RU" sz="8000" b="1" dirty="0" smtClean="0">
                <a:solidFill>
                  <a:srgbClr val="C00000"/>
                </a:solidFill>
              </a:rPr>
              <a:t>по </a:t>
            </a:r>
            <a:r>
              <a:rPr lang="ru-RU" sz="8000" b="1" dirty="0">
                <a:solidFill>
                  <a:srgbClr val="C00000"/>
                </a:solidFill>
              </a:rPr>
              <a:t>географии </a:t>
            </a:r>
            <a:r>
              <a:rPr lang="ru-RU" sz="8000" dirty="0">
                <a:solidFill>
                  <a:srgbClr val="002060"/>
                </a:solidFill>
              </a:rPr>
              <a:t>– линейка, транспортир, непрограммируемый калькулятор;</a:t>
            </a:r>
          </a:p>
          <a:p>
            <a:r>
              <a:rPr lang="ru-RU" sz="8000" b="1" dirty="0">
                <a:solidFill>
                  <a:srgbClr val="C00000"/>
                </a:solidFill>
              </a:rPr>
              <a:t>по литературе </a:t>
            </a:r>
            <a:r>
              <a:rPr lang="ru-RU" sz="8000" dirty="0">
                <a:solidFill>
                  <a:srgbClr val="002060"/>
                </a:solidFill>
              </a:rPr>
              <a:t>– орфографический словарь.</a:t>
            </a:r>
          </a:p>
          <a:p>
            <a:pPr algn="just"/>
            <a:r>
              <a:rPr lang="ru-RU" sz="8000" b="1" dirty="0" smtClean="0">
                <a:solidFill>
                  <a:srgbClr val="C00000"/>
                </a:solidFill>
              </a:rPr>
              <a:t>Непрограммируемые калькуляторы:</a:t>
            </a:r>
          </a:p>
          <a:p>
            <a:pPr algn="just"/>
            <a:r>
              <a:rPr lang="ru-RU" sz="8000" dirty="0" smtClean="0">
                <a:solidFill>
                  <a:srgbClr val="002060"/>
                </a:solidFill>
              </a:rPr>
              <a:t>а) обеспечивают выполнение арифметических вычислений (сложение, вычитание, умножение, деление, извлечение корня) и вычисление тригонометрических функций (</a:t>
            </a:r>
            <a:r>
              <a:rPr lang="ru-RU" sz="8000" dirty="0" err="1" smtClean="0">
                <a:solidFill>
                  <a:srgbClr val="002060"/>
                </a:solidFill>
              </a:rPr>
              <a:t>sin</a:t>
            </a:r>
            <a:r>
              <a:rPr lang="ru-RU" sz="8000" dirty="0" smtClean="0">
                <a:solidFill>
                  <a:srgbClr val="002060"/>
                </a:solidFill>
              </a:rPr>
              <a:t>,</a:t>
            </a:r>
            <a:r>
              <a:rPr lang="pt-BR" sz="8000" dirty="0" smtClean="0">
                <a:solidFill>
                  <a:srgbClr val="002060"/>
                </a:solidFill>
              </a:rPr>
              <a:t>cos, tg, ctg, arcsin, arcos, arctg);</a:t>
            </a:r>
          </a:p>
          <a:p>
            <a:pPr algn="just"/>
            <a:r>
              <a:rPr lang="ru-RU" sz="8000" dirty="0" smtClean="0">
                <a:solidFill>
                  <a:srgbClr val="002060"/>
                </a:solidFill>
              </a:rPr>
              <a:t>б</a:t>
            </a:r>
            <a:r>
              <a:rPr lang="ru-RU" sz="8000" dirty="0">
                <a:solidFill>
                  <a:srgbClr val="002060"/>
                </a:solidFill>
              </a:rPr>
              <a:t>) не осуществляют функции средств связи, хранилища базы </a:t>
            </a:r>
            <a:r>
              <a:rPr lang="ru-RU" sz="8000" dirty="0" smtClean="0">
                <a:solidFill>
                  <a:srgbClr val="002060"/>
                </a:solidFill>
              </a:rPr>
              <a:t>данных и </a:t>
            </a:r>
            <a:r>
              <a:rPr lang="ru-RU" sz="8000" dirty="0">
                <a:solidFill>
                  <a:srgbClr val="002060"/>
                </a:solidFill>
              </a:rPr>
              <a:t>не имеют доступ к сетям передачи данных (в том числе к сети «Интернет»).</a:t>
            </a:r>
          </a:p>
        </p:txBody>
      </p:sp>
      <p:pic>
        <p:nvPicPr>
          <p:cNvPr id="6" name="Рисунок 5"/>
          <p:cNvPicPr>
            <a:picLocks noChangeAspect="1"/>
          </p:cNvPicPr>
          <p:nvPr/>
        </p:nvPicPr>
        <p:blipFill>
          <a:blip r:embed="rId2"/>
          <a:stretch>
            <a:fillRect/>
          </a:stretch>
        </p:blipFill>
        <p:spPr>
          <a:xfrm>
            <a:off x="10894308" y="2861506"/>
            <a:ext cx="1227039" cy="1227039"/>
          </a:xfrm>
          <a:prstGeom prst="rect">
            <a:avLst/>
          </a:prstGeom>
        </p:spPr>
      </p:pic>
      <p:pic>
        <p:nvPicPr>
          <p:cNvPr id="7" name="Рисунок 6"/>
          <p:cNvPicPr>
            <a:picLocks noChangeAspect="1"/>
          </p:cNvPicPr>
          <p:nvPr/>
        </p:nvPicPr>
        <p:blipFill>
          <a:blip r:embed="rId3"/>
          <a:stretch>
            <a:fillRect/>
          </a:stretch>
        </p:blipFill>
        <p:spPr>
          <a:xfrm>
            <a:off x="10864318" y="1524432"/>
            <a:ext cx="1170224" cy="1107931"/>
          </a:xfrm>
          <a:prstGeom prst="rect">
            <a:avLst/>
          </a:prstGeom>
        </p:spPr>
      </p:pic>
      <p:pic>
        <p:nvPicPr>
          <p:cNvPr id="8" name="Рисунок 7"/>
          <p:cNvPicPr>
            <a:picLocks noChangeAspect="1"/>
          </p:cNvPicPr>
          <p:nvPr/>
        </p:nvPicPr>
        <p:blipFill>
          <a:blip r:embed="rId4"/>
          <a:stretch>
            <a:fillRect/>
          </a:stretch>
        </p:blipFill>
        <p:spPr>
          <a:xfrm>
            <a:off x="10972694" y="4555004"/>
            <a:ext cx="1219306" cy="1469263"/>
          </a:xfrm>
          <a:prstGeom prst="rect">
            <a:avLst/>
          </a:prstGeom>
        </p:spPr>
      </p:pic>
      <p:pic>
        <p:nvPicPr>
          <p:cNvPr id="4" name="Рисунок 3"/>
          <p:cNvPicPr>
            <a:picLocks noChangeAspect="1"/>
          </p:cNvPicPr>
          <p:nvPr/>
        </p:nvPicPr>
        <p:blipFill>
          <a:blip r:embed="rId5"/>
          <a:stretch>
            <a:fillRect/>
          </a:stretch>
        </p:blipFill>
        <p:spPr>
          <a:xfrm>
            <a:off x="9208394" y="8902"/>
            <a:ext cx="2983606" cy="1322576"/>
          </a:xfrm>
          <a:prstGeom prst="rect">
            <a:avLst/>
          </a:prstGeom>
        </p:spPr>
      </p:pic>
    </p:spTree>
    <p:extLst>
      <p:ext uri="{BB962C8B-B14F-4D97-AF65-F5344CB8AC3E}">
        <p14:creationId xmlns:p14="http://schemas.microsoft.com/office/powerpoint/2010/main" val="343618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474" y="34508"/>
            <a:ext cx="10772775" cy="826991"/>
          </a:xfrm>
        </p:spPr>
        <p:txBody>
          <a:bodyPr>
            <a:normAutofit/>
          </a:bodyPr>
          <a:lstStyle/>
          <a:p>
            <a:r>
              <a:rPr lang="ru-RU" sz="4900" b="1" dirty="0">
                <a:solidFill>
                  <a:srgbClr val="C00000"/>
                </a:solidFill>
              </a:rPr>
              <a:t>Поведение в аудитории ППЭ</a:t>
            </a:r>
          </a:p>
        </p:txBody>
      </p:sp>
      <p:sp>
        <p:nvSpPr>
          <p:cNvPr id="3" name="Объект 2"/>
          <p:cNvSpPr>
            <a:spLocks noGrp="1"/>
          </p:cNvSpPr>
          <p:nvPr>
            <p:ph sz="half" idx="1"/>
          </p:nvPr>
        </p:nvSpPr>
        <p:spPr>
          <a:xfrm>
            <a:off x="5640861" y="1643323"/>
            <a:ext cx="6551139" cy="5214677"/>
          </a:xfrm>
        </p:spPr>
        <p:txBody>
          <a:bodyPr>
            <a:normAutofit fontScale="85000" lnSpcReduction="10000"/>
          </a:bodyPr>
          <a:lstStyle/>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Участники экзамена занимают рабочие места в аудитории в соответствии со списками распределения. Изменение рабочего места запрещено.</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Во время экзамена участникам экзамена запрещается общаться друг с другом, свободно перемещаться по аудитории и ППЭ, выходить из аудитории без разрешения организатора.</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При выходе из аудитории во время экзамена участник экзамена должен оставить экзаменационные материалы, листы бумаги для черновиков со штампом образовательной организации, на базе которой организован ППЭ, и письменные принадлежности на рабочем столе.</a:t>
            </a:r>
          </a:p>
          <a:p>
            <a:pPr>
              <a:buFont typeface="Wingdings" panose="05000000000000000000" pitchFamily="2" charset="2"/>
              <a:buChar char="ü"/>
            </a:pPr>
            <a:endParaRPr lang="ru-RU" dirty="0"/>
          </a:p>
        </p:txBody>
      </p:sp>
      <p:sp>
        <p:nvSpPr>
          <p:cNvPr id="4" name="Объект 3"/>
          <p:cNvSpPr>
            <a:spLocks noGrp="1"/>
          </p:cNvSpPr>
          <p:nvPr>
            <p:ph sz="half" idx="2"/>
          </p:nvPr>
        </p:nvSpPr>
        <p:spPr>
          <a:xfrm>
            <a:off x="254474" y="1019340"/>
            <a:ext cx="5386472" cy="3767328"/>
          </a:xfrm>
        </p:spPr>
        <p:txBody>
          <a:bodyPr>
            <a:noAutofit/>
          </a:bodyPr>
          <a:lstStyle/>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Экзамен начинается с распечатывания в аудитории комплектов экзаменационных материалов и инструктажа.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Время распечатывания и инструктажа не входит во время написания экзаменационной </a:t>
            </a:r>
            <a:r>
              <a:rPr lang="ru-RU" dirty="0" smtClean="0">
                <a:solidFill>
                  <a:srgbClr val="002060"/>
                </a:solidFill>
                <a:latin typeface="Times New Roman" panose="02020603050405020304" pitchFamily="18" charset="0"/>
                <a:cs typeface="Times New Roman" panose="02020603050405020304" pitchFamily="18" charset="0"/>
              </a:rPr>
              <a:t>работы.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Повторный общий инструктаж для опоздавших участников экзамена не проводится. </a:t>
            </a:r>
          </a:p>
          <a:p>
            <a:pPr>
              <a:buFont typeface="Wingdings" panose="05000000000000000000" pitchFamily="2" charset="2"/>
              <a:buChar char="Ø"/>
            </a:pP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461806" y="4451177"/>
            <a:ext cx="3222688" cy="2317463"/>
          </a:xfrm>
          <a:prstGeom prst="rect">
            <a:avLst/>
          </a:prstGeom>
        </p:spPr>
      </p:pic>
      <p:pic>
        <p:nvPicPr>
          <p:cNvPr id="5" name="Рисунок 4"/>
          <p:cNvPicPr>
            <a:picLocks noChangeAspect="1"/>
          </p:cNvPicPr>
          <p:nvPr/>
        </p:nvPicPr>
        <p:blipFill>
          <a:blip r:embed="rId3"/>
          <a:stretch>
            <a:fillRect/>
          </a:stretch>
        </p:blipFill>
        <p:spPr>
          <a:xfrm>
            <a:off x="8698689" y="0"/>
            <a:ext cx="3493311" cy="1548518"/>
          </a:xfrm>
          <a:prstGeom prst="rect">
            <a:avLst/>
          </a:prstGeom>
        </p:spPr>
      </p:pic>
    </p:spTree>
    <p:extLst>
      <p:ext uri="{BB962C8B-B14F-4D97-AF65-F5344CB8AC3E}">
        <p14:creationId xmlns:p14="http://schemas.microsoft.com/office/powerpoint/2010/main" val="3522245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343" y="333279"/>
            <a:ext cx="9618240" cy="1215968"/>
          </a:xfrm>
        </p:spPr>
        <p:txBody>
          <a:bodyPr>
            <a:normAutofit/>
          </a:bodyPr>
          <a:lstStyle/>
          <a:p>
            <a:pPr algn="ctr"/>
            <a:r>
              <a:rPr lang="ru-RU" sz="4900" b="1" dirty="0">
                <a:solidFill>
                  <a:srgbClr val="C00000"/>
                </a:solidFill>
              </a:rPr>
              <a:t>Ознакомление с </a:t>
            </a:r>
            <a:r>
              <a:rPr lang="ru-RU" sz="4900" b="1" dirty="0" smtClean="0">
                <a:solidFill>
                  <a:srgbClr val="C00000"/>
                </a:solidFill>
              </a:rPr>
              <a:t>результатами ЕГЭ </a:t>
            </a:r>
            <a:endParaRPr lang="ru-RU" sz="4900" b="1" dirty="0">
              <a:solidFill>
                <a:srgbClr val="C00000"/>
              </a:solidFill>
            </a:endParaRPr>
          </a:p>
        </p:txBody>
      </p:sp>
      <p:sp>
        <p:nvSpPr>
          <p:cNvPr id="3" name="Объект 2"/>
          <p:cNvSpPr>
            <a:spLocks noGrp="1"/>
          </p:cNvSpPr>
          <p:nvPr>
            <p:ph sz="half" idx="1"/>
          </p:nvPr>
        </p:nvSpPr>
        <p:spPr>
          <a:xfrm>
            <a:off x="657224" y="1715501"/>
            <a:ext cx="10262893" cy="4627110"/>
          </a:xfrm>
        </p:spPr>
        <p:txBody>
          <a:bodyPr>
            <a:normAutofit fontScale="92500" lnSpcReduction="20000"/>
          </a:bodyPr>
          <a:lstStyle/>
          <a:p>
            <a:pPr>
              <a:buFont typeface="Wingdings" panose="05000000000000000000" pitchFamily="2" charset="2"/>
              <a:buChar char="ü"/>
            </a:pPr>
            <a:r>
              <a:rPr lang="ru-RU" sz="2600" dirty="0">
                <a:solidFill>
                  <a:srgbClr val="002060"/>
                </a:solidFill>
              </a:rPr>
              <a:t>Результаты ЕГЭ </a:t>
            </a:r>
            <a:r>
              <a:rPr lang="ru-RU" sz="2600" b="1" dirty="0">
                <a:solidFill>
                  <a:srgbClr val="002060"/>
                </a:solidFill>
              </a:rPr>
              <a:t>в течение одного рабочего дня </a:t>
            </a:r>
            <a:r>
              <a:rPr lang="ru-RU" sz="2600" dirty="0" smtClean="0">
                <a:solidFill>
                  <a:srgbClr val="002060"/>
                </a:solidFill>
              </a:rPr>
              <a:t>после завершения обработки на федеральном уровне и передачи в субъект  </a:t>
            </a:r>
            <a:r>
              <a:rPr lang="ru-RU" sz="2600" b="1" dirty="0" smtClean="0">
                <a:solidFill>
                  <a:srgbClr val="002060"/>
                </a:solidFill>
              </a:rPr>
              <a:t>утверждаются </a:t>
            </a:r>
            <a:r>
              <a:rPr lang="ru-RU" sz="2600" dirty="0">
                <a:solidFill>
                  <a:srgbClr val="002060"/>
                </a:solidFill>
              </a:rPr>
              <a:t>председателем ГЭК.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После </a:t>
            </a:r>
            <a:r>
              <a:rPr lang="ru-RU" sz="2600" dirty="0">
                <a:solidFill>
                  <a:srgbClr val="002060"/>
                </a:solidFill>
              </a:rPr>
              <a:t>утверждения результаты ЕГЭ </a:t>
            </a:r>
            <a:r>
              <a:rPr lang="ru-RU" sz="2600" b="1" dirty="0">
                <a:solidFill>
                  <a:srgbClr val="002060"/>
                </a:solidFill>
              </a:rPr>
              <a:t>в течение одного рабочего дня передаются в образовательные организации </a:t>
            </a:r>
            <a:r>
              <a:rPr lang="ru-RU" sz="2600" dirty="0">
                <a:solidFill>
                  <a:srgbClr val="002060"/>
                </a:solidFill>
              </a:rPr>
              <a:t>для последующего ознакомления участников экзамена с полученными ими результатами ЕГЭ.</a:t>
            </a:r>
          </a:p>
          <a:p>
            <a:pPr>
              <a:buFont typeface="Wingdings" panose="05000000000000000000" pitchFamily="2" charset="2"/>
              <a:buChar char="ü"/>
            </a:pPr>
            <a:r>
              <a:rPr lang="ru-RU" sz="2600" b="1" dirty="0">
                <a:solidFill>
                  <a:srgbClr val="002060"/>
                </a:solidFill>
              </a:rPr>
              <a:t>Ознакомление участников экзамена </a:t>
            </a:r>
            <a:r>
              <a:rPr lang="ru-RU" sz="2600" dirty="0">
                <a:solidFill>
                  <a:srgbClr val="002060"/>
                </a:solidFill>
              </a:rPr>
              <a:t>с утвержденными председателем ГЭК результатами ЕГЭ по учебному предмету осуществляется </a:t>
            </a:r>
            <a:r>
              <a:rPr lang="ru-RU" sz="2600" b="1" dirty="0">
                <a:solidFill>
                  <a:srgbClr val="002060"/>
                </a:solidFill>
              </a:rPr>
              <a:t>в течение одного рабочего дня со дня </a:t>
            </a:r>
            <a:r>
              <a:rPr lang="ru-RU" sz="2600" dirty="0">
                <a:solidFill>
                  <a:srgbClr val="002060"/>
                </a:solidFill>
              </a:rPr>
              <a:t>их передачи в образовательные организации.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Указанный </a:t>
            </a:r>
            <a:r>
              <a:rPr lang="ru-RU" sz="2600" dirty="0">
                <a:solidFill>
                  <a:srgbClr val="002060"/>
                </a:solidFill>
              </a:rPr>
              <a:t>день считается официальным днем объявления результатов.</a:t>
            </a:r>
          </a:p>
          <a:p>
            <a:pPr>
              <a:buFont typeface="Wingdings" panose="05000000000000000000" pitchFamily="2" charset="2"/>
              <a:buChar char="ü"/>
            </a:pPr>
            <a:r>
              <a:rPr lang="ru-RU" sz="2600" dirty="0" smtClean="0">
                <a:solidFill>
                  <a:srgbClr val="002060"/>
                </a:solidFill>
              </a:rPr>
              <a:t>Результаты </a:t>
            </a:r>
            <a:r>
              <a:rPr lang="ru-RU" sz="2600" dirty="0">
                <a:solidFill>
                  <a:srgbClr val="002060"/>
                </a:solidFill>
              </a:rPr>
              <a:t>ЕГЭ при приеме на обучение по программам </a:t>
            </a:r>
            <a:r>
              <a:rPr lang="ru-RU" sz="2600" dirty="0" err="1">
                <a:solidFill>
                  <a:srgbClr val="002060"/>
                </a:solidFill>
              </a:rPr>
              <a:t>бакалавриата</a:t>
            </a:r>
            <a:r>
              <a:rPr lang="ru-RU" sz="2600" dirty="0">
                <a:solidFill>
                  <a:srgbClr val="002060"/>
                </a:solidFill>
              </a:rPr>
              <a:t> и программам </a:t>
            </a:r>
            <a:r>
              <a:rPr lang="ru-RU" sz="2600" dirty="0" err="1">
                <a:solidFill>
                  <a:srgbClr val="002060"/>
                </a:solidFill>
              </a:rPr>
              <a:t>специалитета</a:t>
            </a:r>
            <a:r>
              <a:rPr lang="ru-RU" sz="2600" dirty="0">
                <a:solidFill>
                  <a:srgbClr val="002060"/>
                </a:solidFill>
              </a:rPr>
              <a:t> действительны четыре года, следующих за годом получения таких результатов</a:t>
            </a:r>
            <a:r>
              <a:rPr lang="ru-RU" sz="2600" dirty="0" smtClean="0">
                <a:solidFill>
                  <a:srgbClr val="002060"/>
                </a:solidFill>
              </a:rPr>
              <a:t>.</a:t>
            </a:r>
          </a:p>
          <a:p>
            <a:pPr>
              <a:buFont typeface="Wingdings" panose="05000000000000000000" pitchFamily="2" charset="2"/>
              <a:buChar char="ü"/>
            </a:pPr>
            <a:r>
              <a:rPr lang="ru-RU" sz="2600" dirty="0" smtClean="0">
                <a:solidFill>
                  <a:srgbClr val="002060"/>
                </a:solidFill>
              </a:rPr>
              <a:t>Образы бланков опубликовываются на официальном информационном портале ЕГЭ (см. следующий слайд).</a:t>
            </a:r>
            <a:endParaRPr lang="ru-RU" sz="2600" dirty="0">
              <a:solidFill>
                <a:srgbClr val="002060"/>
              </a:solidFill>
            </a:endParaRPr>
          </a:p>
          <a:p>
            <a:endParaRPr lang="ru-RU" dirty="0"/>
          </a:p>
        </p:txBody>
      </p:sp>
      <p:pic>
        <p:nvPicPr>
          <p:cNvPr id="4" name="Рисунок 3"/>
          <p:cNvPicPr>
            <a:picLocks noChangeAspect="1"/>
          </p:cNvPicPr>
          <p:nvPr/>
        </p:nvPicPr>
        <p:blipFill>
          <a:blip r:embed="rId2"/>
          <a:stretch>
            <a:fillRect/>
          </a:stretch>
        </p:blipFill>
        <p:spPr>
          <a:xfrm>
            <a:off x="9208394" y="0"/>
            <a:ext cx="2983606" cy="1322576"/>
          </a:xfrm>
          <a:prstGeom prst="rect">
            <a:avLst/>
          </a:prstGeom>
        </p:spPr>
      </p:pic>
    </p:spTree>
    <p:extLst>
      <p:ext uri="{BB962C8B-B14F-4D97-AF65-F5344CB8AC3E}">
        <p14:creationId xmlns:p14="http://schemas.microsoft.com/office/powerpoint/2010/main" val="4155912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375" y="329270"/>
            <a:ext cx="10780776" cy="683555"/>
          </a:xfrm>
        </p:spPr>
        <p:txBody>
          <a:bodyPr>
            <a:noAutofit/>
          </a:bodyPr>
          <a:lstStyle/>
          <a:p>
            <a:r>
              <a:rPr lang="ru-RU" sz="4900" b="1" dirty="0">
                <a:solidFill>
                  <a:srgbClr val="FF0000"/>
                </a:solidFill>
              </a:rPr>
              <a:t>Сервис проверки результатов ЕГЭ </a:t>
            </a:r>
          </a:p>
        </p:txBody>
      </p:sp>
      <p:sp>
        <p:nvSpPr>
          <p:cNvPr id="7" name="Текст 6"/>
          <p:cNvSpPr>
            <a:spLocks noGrp="1"/>
          </p:cNvSpPr>
          <p:nvPr>
            <p:ph type="body" idx="1"/>
          </p:nvPr>
        </p:nvSpPr>
        <p:spPr>
          <a:xfrm>
            <a:off x="5562601" y="2351122"/>
            <a:ext cx="5974976" cy="4237937"/>
          </a:xfrm>
        </p:spPr>
        <p:txBody>
          <a:bodyPr>
            <a:normAutofit fontScale="92500" lnSpcReduction="10000"/>
          </a:bodyPr>
          <a:lstStyle/>
          <a:p>
            <a:endParaRPr lang="ru-RU" dirty="0" smtClean="0"/>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smtClean="0">
                <a:solidFill>
                  <a:srgbClr val="002060"/>
                </a:solidFill>
              </a:rPr>
              <a:t>На портале публикуются образы бланков ЕГЭ участника</a:t>
            </a:r>
          </a:p>
          <a:p>
            <a:pPr marL="457200" indent="-457200">
              <a:buFont typeface="Wingdings" panose="05000000000000000000" pitchFamily="2" charset="2"/>
              <a:buChar char="ü"/>
            </a:pPr>
            <a:r>
              <a:rPr lang="ru-RU" dirty="0" smtClean="0">
                <a:solidFill>
                  <a:srgbClr val="002060"/>
                </a:solidFill>
              </a:rPr>
              <a:t>Сервис </a:t>
            </a:r>
            <a:r>
              <a:rPr lang="ru-RU" sz="4000" b="1" dirty="0" smtClean="0">
                <a:solidFill>
                  <a:srgbClr val="002060"/>
                </a:solidFill>
              </a:rPr>
              <a:t>не</a:t>
            </a:r>
            <a:r>
              <a:rPr lang="ru-RU" dirty="0" smtClean="0">
                <a:solidFill>
                  <a:srgbClr val="002060"/>
                </a:solidFill>
              </a:rPr>
              <a:t> является площадкой официального ознакомления с результатами </a:t>
            </a:r>
          </a:p>
          <a:p>
            <a:pPr marL="457200" indent="-457200">
              <a:buFont typeface="Wingdings" panose="05000000000000000000" pitchFamily="2" charset="2"/>
              <a:buChar char="ü"/>
            </a:pPr>
            <a:r>
              <a:rPr lang="ru-RU" dirty="0" smtClean="0">
                <a:solidFill>
                  <a:srgbClr val="002060"/>
                </a:solidFill>
              </a:rPr>
              <a:t>Официальное ознакомление проводится в школе под роспись </a:t>
            </a:r>
          </a:p>
          <a:p>
            <a:pPr marL="457200" indent="-457200">
              <a:buFont typeface="Wingdings" panose="05000000000000000000" pitchFamily="2" charset="2"/>
              <a:buChar char="ü"/>
            </a:pPr>
            <a:endParaRPr lang="ru-RU" dirty="0">
              <a:solidFill>
                <a:srgbClr val="002060"/>
              </a:solidFill>
            </a:endParaRPr>
          </a:p>
        </p:txBody>
      </p:sp>
      <p:pic>
        <p:nvPicPr>
          <p:cNvPr id="29698" name="Picture 2"/>
          <p:cNvPicPr>
            <a:picLocks noGrp="1" noChangeAspect="1" noChangeArrowheads="1"/>
          </p:cNvPicPr>
          <p:nvPr>
            <p:ph idx="4294967295"/>
          </p:nvPr>
        </p:nvPicPr>
        <p:blipFill>
          <a:blip r:embed="rId2" cstate="print"/>
          <a:srcRect/>
          <a:stretch>
            <a:fillRect/>
          </a:stretch>
        </p:blipFill>
        <p:spPr bwMode="auto">
          <a:xfrm>
            <a:off x="1" y="1095952"/>
            <a:ext cx="5562600" cy="5845175"/>
          </a:xfrm>
          <a:prstGeom prst="rect">
            <a:avLst/>
          </a:prstGeom>
          <a:noFill/>
          <a:ln w="9525">
            <a:noFill/>
            <a:miter lim="800000"/>
            <a:headEnd/>
            <a:tailEnd/>
          </a:ln>
        </p:spPr>
      </p:pic>
      <p:sp>
        <p:nvSpPr>
          <p:cNvPr id="4" name="Прямоугольник 3"/>
          <p:cNvSpPr/>
          <p:nvPr/>
        </p:nvSpPr>
        <p:spPr>
          <a:xfrm>
            <a:off x="5764022" y="1463113"/>
            <a:ext cx="5372625" cy="1754326"/>
          </a:xfrm>
          <a:prstGeom prst="rect">
            <a:avLst/>
          </a:prstGeom>
        </p:spPr>
        <p:txBody>
          <a:bodyPr wrap="none">
            <a:spAutoFit/>
          </a:bodyPr>
          <a:lstStyle/>
          <a:p>
            <a:pPr algn="ctr"/>
            <a:r>
              <a:rPr lang="ru-RU" sz="2400" b="1" dirty="0">
                <a:solidFill>
                  <a:srgbClr val="002060"/>
                </a:solidFill>
              </a:rPr>
              <a:t>на сайте </a:t>
            </a:r>
            <a:r>
              <a:rPr lang="ru-RU" sz="2400" b="1" dirty="0" smtClean="0">
                <a:solidFill>
                  <a:srgbClr val="002060"/>
                </a:solidFill>
              </a:rPr>
              <a:t>Рособрнадзора</a:t>
            </a:r>
          </a:p>
          <a:p>
            <a:pPr algn="ctr"/>
            <a:r>
              <a:rPr lang="ru-RU" sz="2400" b="1" dirty="0" smtClean="0">
                <a:solidFill>
                  <a:srgbClr val="002060"/>
                </a:solidFill>
              </a:rPr>
              <a:t>Раздел </a:t>
            </a:r>
            <a:r>
              <a:rPr lang="ru-RU" sz="2400" b="1" dirty="0">
                <a:solidFill>
                  <a:srgbClr val="002060"/>
                </a:solidFill>
              </a:rPr>
              <a:t>ГИА-11 </a:t>
            </a:r>
            <a:endParaRPr lang="ru-RU" sz="2400" dirty="0">
              <a:solidFill>
                <a:srgbClr val="002060"/>
              </a:solidFill>
            </a:endParaRPr>
          </a:p>
          <a:p>
            <a:pPr algn="ctr"/>
            <a:r>
              <a:rPr lang="ru-RU" sz="2400" b="1" dirty="0">
                <a:solidFill>
                  <a:srgbClr val="002060"/>
                </a:solidFill>
              </a:rPr>
              <a:t>Сервис проверки результатов </a:t>
            </a:r>
            <a:r>
              <a:rPr lang="ru-RU" sz="2400" b="1" dirty="0" smtClean="0">
                <a:solidFill>
                  <a:srgbClr val="002060"/>
                </a:solidFill>
              </a:rPr>
              <a:t>ЕГЭ</a:t>
            </a:r>
          </a:p>
          <a:p>
            <a:r>
              <a:rPr lang="en-US" sz="3600" dirty="0" smtClean="0">
                <a:solidFill>
                  <a:srgbClr val="002060"/>
                </a:solidFill>
                <a:latin typeface="Calibri" panose="020F0502020204030204" pitchFamily="34" charset="0"/>
                <a:hlinkClick r:id="rId3"/>
              </a:rPr>
              <a:t>https</a:t>
            </a:r>
            <a:r>
              <a:rPr lang="en-US" sz="3600" dirty="0">
                <a:solidFill>
                  <a:srgbClr val="002060"/>
                </a:solidFill>
                <a:latin typeface="Calibri" panose="020F0502020204030204" pitchFamily="34" charset="0"/>
                <a:hlinkClick r:id="rId3"/>
              </a:rPr>
              <a:t>://</a:t>
            </a:r>
            <a:r>
              <a:rPr lang="en-US" sz="3600" dirty="0" smtClean="0">
                <a:solidFill>
                  <a:srgbClr val="002060"/>
                </a:solidFill>
                <a:latin typeface="Calibri" panose="020F0502020204030204" pitchFamily="34" charset="0"/>
                <a:hlinkClick r:id="rId3"/>
              </a:rPr>
              <a:t>checkege.rustest.ru</a:t>
            </a:r>
            <a:r>
              <a:rPr lang="ru-RU" sz="3600" dirty="0" smtClean="0">
                <a:solidFill>
                  <a:srgbClr val="002060"/>
                </a:solidFill>
                <a:latin typeface="Calibri" panose="020F0502020204030204" pitchFamily="34" charset="0"/>
                <a:hlinkClick r:id="rId3"/>
              </a:rPr>
              <a:t> </a:t>
            </a:r>
            <a:endParaRPr lang="ru-RU" sz="3600" dirty="0">
              <a:solidFill>
                <a:srgbClr val="002060"/>
              </a:solidFill>
            </a:endParaRPr>
          </a:p>
        </p:txBody>
      </p:sp>
      <p:pic>
        <p:nvPicPr>
          <p:cNvPr id="3" name="Рисунок 2"/>
          <p:cNvPicPr>
            <a:picLocks noChangeAspect="1"/>
          </p:cNvPicPr>
          <p:nvPr/>
        </p:nvPicPr>
        <p:blipFill>
          <a:blip r:embed="rId4"/>
          <a:stretch>
            <a:fillRect/>
          </a:stretch>
        </p:blipFill>
        <p:spPr>
          <a:xfrm>
            <a:off x="9105363" y="0"/>
            <a:ext cx="3086637" cy="1368247"/>
          </a:xfrm>
          <a:prstGeom prst="rect">
            <a:avLst/>
          </a:prstGeom>
        </p:spPr>
      </p:pic>
    </p:spTree>
    <p:extLst>
      <p:ext uri="{BB962C8B-B14F-4D97-AF65-F5344CB8AC3E}">
        <p14:creationId xmlns:p14="http://schemas.microsoft.com/office/powerpoint/2010/main" val="2028579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020"/>
            <a:ext cx="10772775" cy="1187951"/>
          </a:xfrm>
        </p:spPr>
        <p:txBody>
          <a:bodyPr>
            <a:noAutofit/>
          </a:bodyPr>
          <a:lstStyle/>
          <a:p>
            <a:r>
              <a:rPr lang="ru-RU" sz="2800" b="1" dirty="0">
                <a:solidFill>
                  <a:srgbClr val="C00000"/>
                </a:solidFill>
              </a:rPr>
              <a:t>Участник   имеет право подать апелляцию о нарушении </a:t>
            </a:r>
            <a:r>
              <a:rPr lang="ru-RU" sz="2800" b="1" dirty="0" smtClean="0">
                <a:solidFill>
                  <a:srgbClr val="C00000"/>
                </a:solidFill>
                <a:hlinkClick r:id="rId2"/>
              </a:rPr>
              <a:t>Порядка</a:t>
            </a:r>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 </a:t>
            </a:r>
            <a:r>
              <a:rPr lang="ru-RU" sz="2800" b="1" dirty="0">
                <a:solidFill>
                  <a:srgbClr val="C00000"/>
                </a:solidFill>
              </a:rPr>
              <a:t>проведения ГИА и (или) о несогласии с выставленными баллами</a:t>
            </a:r>
          </a:p>
        </p:txBody>
      </p:sp>
      <p:sp>
        <p:nvSpPr>
          <p:cNvPr id="3" name="Объект 2"/>
          <p:cNvSpPr>
            <a:spLocks noGrp="1"/>
          </p:cNvSpPr>
          <p:nvPr>
            <p:ph sz="half" idx="1"/>
          </p:nvPr>
        </p:nvSpPr>
        <p:spPr>
          <a:xfrm>
            <a:off x="191192" y="1047401"/>
            <a:ext cx="4214554" cy="4231179"/>
          </a:xfrm>
        </p:spPr>
        <p:txBody>
          <a:bodyPr>
            <a:noAutofit/>
          </a:bodyPr>
          <a:lstStyle/>
          <a:p>
            <a:pPr>
              <a:buFont typeface="Wingdings" panose="05000000000000000000" pitchFamily="2" charset="2"/>
              <a:buChar char="ü"/>
            </a:pPr>
            <a:r>
              <a:rPr lang="ru-RU" sz="1800" b="1" dirty="0">
                <a:solidFill>
                  <a:srgbClr val="C00000"/>
                </a:solidFill>
              </a:rPr>
              <a:t>Апелляцию о нарушении </a:t>
            </a:r>
            <a:r>
              <a:rPr lang="ru-RU" sz="1800" b="1" u="sng" dirty="0">
                <a:solidFill>
                  <a:srgbClr val="C00000"/>
                </a:solidFill>
                <a:hlinkClick r:id="rId2"/>
              </a:rPr>
              <a:t>Порядка</a:t>
            </a:r>
            <a:r>
              <a:rPr lang="ru-RU" sz="1800" b="1" dirty="0">
                <a:solidFill>
                  <a:srgbClr val="C00000"/>
                </a:solidFill>
              </a:rPr>
              <a:t> проведения ГИА </a:t>
            </a:r>
            <a:r>
              <a:rPr lang="ru-RU" sz="1800" dirty="0">
                <a:solidFill>
                  <a:srgbClr val="002060"/>
                </a:solidFill>
              </a:rPr>
              <a:t>участник экзамена подает в день проведения экзамена члену ГЭК, </a:t>
            </a:r>
            <a:r>
              <a:rPr lang="ru-RU" sz="1800" b="1" dirty="0">
                <a:solidFill>
                  <a:srgbClr val="002060"/>
                </a:solidFill>
              </a:rPr>
              <a:t>не покидая ППЭ.</a:t>
            </a:r>
          </a:p>
          <a:p>
            <a:pPr>
              <a:lnSpc>
                <a:spcPct val="100000"/>
              </a:lnSpc>
              <a:buFont typeface="Wingdings" panose="05000000000000000000" pitchFamily="2" charset="2"/>
              <a:buChar char="ü"/>
            </a:pPr>
            <a:r>
              <a:rPr lang="ru-RU" sz="1800" dirty="0">
                <a:solidFill>
                  <a:srgbClr val="002060"/>
                </a:solidFill>
              </a:rPr>
              <a:t>При рассмотрении апелляции о нарушении </a:t>
            </a:r>
            <a:r>
              <a:rPr lang="ru-RU" sz="1800" u="sng" dirty="0">
                <a:solidFill>
                  <a:srgbClr val="002060"/>
                </a:solidFill>
                <a:hlinkClick r:id="rId2"/>
              </a:rPr>
              <a:t>Порядка</a:t>
            </a:r>
            <a:r>
              <a:rPr lang="ru-RU" sz="1800" dirty="0">
                <a:solidFill>
                  <a:srgbClr val="002060"/>
                </a:solidFill>
              </a:rPr>
              <a:t> проведения ГИА конфликтная комиссия рассматривает апелляцию и заключение о результатах проверки и выносит одно из </a:t>
            </a:r>
            <a:r>
              <a:rPr lang="ru-RU" sz="1800" dirty="0" smtClean="0">
                <a:solidFill>
                  <a:srgbClr val="002060"/>
                </a:solidFill>
              </a:rPr>
              <a:t>решений:</a:t>
            </a: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отклонении апелляции</a:t>
            </a:r>
            <a:r>
              <a:rPr lang="ru-RU" sz="1800" dirty="0" smtClean="0">
                <a:solidFill>
                  <a:srgbClr val="002060"/>
                </a:solidFill>
              </a:rPr>
              <a:t>;</a:t>
            </a:r>
            <a:r>
              <a:rPr lang="ru-RU" sz="1800" dirty="0">
                <a:solidFill>
                  <a:srgbClr val="002060"/>
                </a:solidFill>
              </a:rPr>
              <a:t> </a:t>
            </a:r>
            <a:endParaRPr lang="ru-RU" sz="1800" dirty="0" smtClean="0">
              <a:solidFill>
                <a:srgbClr val="002060"/>
              </a:solidFill>
            </a:endParaRP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удовлетворении апелляции.</a:t>
            </a:r>
          </a:p>
          <a:p>
            <a:pPr>
              <a:buFont typeface="Wingdings" panose="05000000000000000000" pitchFamily="2" charset="2"/>
              <a:buChar char="ü"/>
            </a:pPr>
            <a:r>
              <a:rPr lang="ru-RU" sz="1800" b="1" dirty="0" smtClean="0">
                <a:solidFill>
                  <a:srgbClr val="002060"/>
                </a:solidFill>
              </a:rPr>
              <a:t>При </a:t>
            </a:r>
            <a:r>
              <a:rPr lang="ru-RU" sz="1800" b="1" dirty="0">
                <a:solidFill>
                  <a:srgbClr val="002060"/>
                </a:solidFill>
              </a:rPr>
              <a:t>удовлетворении апелляции результат экзамена, по процедуре которого участником экзамена была подана апелляция, аннулируется и участнику экзамена предоставляется возможность сдать экзамен по учебному предмету в иной день, предусмотренный единым расписанием проведения ЕГЭ.</a:t>
            </a:r>
          </a:p>
          <a:p>
            <a:endParaRPr lang="ru-RU" sz="2000" dirty="0">
              <a:solidFill>
                <a:srgbClr val="002060"/>
              </a:solidFill>
            </a:endParaRPr>
          </a:p>
        </p:txBody>
      </p:sp>
      <p:sp>
        <p:nvSpPr>
          <p:cNvPr id="4" name="Объект 3"/>
          <p:cNvSpPr>
            <a:spLocks noGrp="1"/>
          </p:cNvSpPr>
          <p:nvPr>
            <p:ph sz="half" idx="2"/>
          </p:nvPr>
        </p:nvSpPr>
        <p:spPr>
          <a:xfrm>
            <a:off x="4887884" y="1134687"/>
            <a:ext cx="7232071" cy="5648497"/>
          </a:xfrm>
        </p:spPr>
        <p:txBody>
          <a:bodyPr>
            <a:normAutofit fontScale="85000" lnSpcReduction="20000"/>
          </a:bodyPr>
          <a:lstStyle/>
          <a:p>
            <a:pPr>
              <a:buFont typeface="Wingdings" panose="05000000000000000000" pitchFamily="2" charset="2"/>
              <a:buChar char="ü"/>
            </a:pPr>
            <a:r>
              <a:rPr lang="ru-RU" sz="2000" b="1" dirty="0">
                <a:solidFill>
                  <a:srgbClr val="C00000"/>
                </a:solidFill>
              </a:rPr>
              <a:t>Апелляция о несогласии с выставленными баллами </a:t>
            </a:r>
            <a:r>
              <a:rPr lang="ru-RU" sz="2000" dirty="0">
                <a:solidFill>
                  <a:srgbClr val="002060"/>
                </a:solidFill>
              </a:rPr>
              <a:t>подается </a:t>
            </a:r>
            <a:r>
              <a:rPr lang="ru-RU" sz="2000" b="1" dirty="0">
                <a:solidFill>
                  <a:srgbClr val="002060"/>
                </a:solidFill>
              </a:rPr>
              <a:t>в течение двух рабочих дней после официального дня объявления результатов </a:t>
            </a:r>
            <a:r>
              <a:rPr lang="ru-RU" sz="2000" dirty="0">
                <a:solidFill>
                  <a:srgbClr val="002060"/>
                </a:solidFill>
              </a:rPr>
              <a:t>экзамена по соответствующему учебному предмету. Участники ГИА подают апелляцию о несогласии с выставленными баллами в образовательную организацию, которой они были допущены к </a:t>
            </a:r>
            <a:r>
              <a:rPr lang="ru-RU" sz="2000" dirty="0" smtClean="0">
                <a:solidFill>
                  <a:srgbClr val="002060"/>
                </a:solidFill>
              </a:rPr>
              <a:t>ГИА.</a:t>
            </a:r>
          </a:p>
          <a:p>
            <a:pPr>
              <a:buFont typeface="Wingdings" panose="05000000000000000000" pitchFamily="2" charset="2"/>
              <a:buChar char="ü"/>
            </a:pPr>
            <a:r>
              <a:rPr lang="ru-RU" sz="2000" dirty="0">
                <a:solidFill>
                  <a:srgbClr val="002060"/>
                </a:solidFill>
              </a:rPr>
              <a:t>К</a:t>
            </a:r>
            <a:r>
              <a:rPr lang="ru-RU" sz="2000" dirty="0" smtClean="0">
                <a:solidFill>
                  <a:srgbClr val="002060"/>
                </a:solidFill>
              </a:rPr>
              <a:t> </a:t>
            </a:r>
            <a:r>
              <a:rPr lang="ru-RU" sz="2000" dirty="0">
                <a:solidFill>
                  <a:srgbClr val="002060"/>
                </a:solidFill>
              </a:rPr>
              <a:t>рассмотрению апелляции привлекаются эксперты предметной комиссии по соответствующему учебному предмету. </a:t>
            </a:r>
            <a:endParaRPr lang="ru-RU" sz="2000" dirty="0" smtClean="0">
              <a:solidFill>
                <a:srgbClr val="002060"/>
              </a:solidFill>
            </a:endParaRPr>
          </a:p>
          <a:p>
            <a:pPr>
              <a:buFont typeface="Wingdings" panose="05000000000000000000" pitchFamily="2" charset="2"/>
              <a:buChar char="ü"/>
            </a:pPr>
            <a:r>
              <a:rPr lang="ru-RU" sz="2000" dirty="0" smtClean="0">
                <a:solidFill>
                  <a:srgbClr val="002060"/>
                </a:solidFill>
              </a:rPr>
              <a:t>Конфликтная </a:t>
            </a:r>
            <a:r>
              <a:rPr lang="ru-RU" sz="2000" dirty="0">
                <a:solidFill>
                  <a:srgbClr val="002060"/>
                </a:solidFill>
              </a:rPr>
              <a:t>комиссия не рассматривает апелляции по вопросам содержания и структуры заданий по учебным предметам, а также по вопросам, связанным с оцениванием результатов выполнения заданий экзаменационной работы с кратким ответом, нарушением участником экзамена требований </a:t>
            </a:r>
            <a:r>
              <a:rPr lang="ru-RU" sz="2000" dirty="0">
                <a:solidFill>
                  <a:srgbClr val="002060"/>
                </a:solidFill>
                <a:hlinkClick r:id="rId2"/>
              </a:rPr>
              <a:t>Порядка</a:t>
            </a:r>
            <a:r>
              <a:rPr lang="ru-RU" sz="2000" dirty="0">
                <a:solidFill>
                  <a:srgbClr val="002060"/>
                </a:solidFill>
              </a:rPr>
              <a:t> и неправильным заполнением бланков ЕГЭ и ГВЭ</a:t>
            </a:r>
            <a:r>
              <a:rPr lang="ru-RU" sz="2000" dirty="0" smtClean="0">
                <a:solidFill>
                  <a:srgbClr val="002060"/>
                </a:solidFill>
              </a:rPr>
              <a:t>.</a:t>
            </a:r>
          </a:p>
          <a:p>
            <a:pPr>
              <a:buFont typeface="Wingdings" panose="05000000000000000000" pitchFamily="2" charset="2"/>
              <a:buChar char="ü"/>
            </a:pPr>
            <a:r>
              <a:rPr lang="ru-RU" sz="2000" dirty="0" smtClean="0">
                <a:solidFill>
                  <a:srgbClr val="002060"/>
                </a:solidFill>
              </a:rPr>
              <a:t>Апелляции </a:t>
            </a:r>
            <a:r>
              <a:rPr lang="ru-RU" sz="2100" dirty="0">
                <a:solidFill>
                  <a:srgbClr val="002060"/>
                </a:solidFill>
              </a:rPr>
              <a:t>о несогласии с выставленными баллами КЕГЭ </a:t>
            </a:r>
            <a:r>
              <a:rPr lang="ru-RU" sz="2000" dirty="0" smtClean="0">
                <a:solidFill>
                  <a:srgbClr val="002060"/>
                </a:solidFill>
              </a:rPr>
              <a:t>не рассматривается.</a:t>
            </a:r>
            <a:endParaRPr lang="ru-RU" sz="2000" dirty="0">
              <a:solidFill>
                <a:srgbClr val="002060"/>
              </a:solidFill>
            </a:endParaRPr>
          </a:p>
          <a:p>
            <a:pPr>
              <a:buFont typeface="Wingdings" panose="05000000000000000000" pitchFamily="2" charset="2"/>
              <a:buChar char="ü"/>
            </a:pPr>
            <a:r>
              <a:rPr lang="ru-RU" sz="2100" dirty="0">
                <a:solidFill>
                  <a:srgbClr val="002060"/>
                </a:solidFill>
              </a:rPr>
              <a:t>К</a:t>
            </a:r>
            <a:r>
              <a:rPr lang="ru-RU" sz="2100" dirty="0" smtClean="0">
                <a:solidFill>
                  <a:srgbClr val="002060"/>
                </a:solidFill>
              </a:rPr>
              <a:t>онфликтная </a:t>
            </a:r>
            <a:r>
              <a:rPr lang="ru-RU" sz="2100" dirty="0">
                <a:solidFill>
                  <a:srgbClr val="002060"/>
                </a:solidFill>
              </a:rPr>
              <a:t>комиссия принимает решение об отклонении апелляции и сохранении выставленных баллов (отсутствие технических ошибок и ошибок оценивания экзаменационной работы) </a:t>
            </a:r>
            <a:r>
              <a:rPr lang="ru-RU" sz="2600" dirty="0">
                <a:solidFill>
                  <a:srgbClr val="002060"/>
                </a:solidFill>
              </a:rPr>
              <a:t>или</a:t>
            </a:r>
            <a:r>
              <a:rPr lang="ru-RU" sz="2100" dirty="0">
                <a:solidFill>
                  <a:srgbClr val="002060"/>
                </a:solidFill>
              </a:rPr>
              <a:t> об удовлетворении апелляции и изменении баллов (наличие технических ошибок и (или) ошибок оценивания экзаменационной работы). Баллы могут быть изменены как в сторону повышения, так и в сторону понижения.</a:t>
            </a:r>
          </a:p>
          <a:p>
            <a:pPr>
              <a:buFont typeface="Wingdings" panose="05000000000000000000" pitchFamily="2" charset="2"/>
              <a:buChar char="ü"/>
            </a:pPr>
            <a:r>
              <a:rPr lang="ru-RU" sz="2000" b="1" dirty="0" smtClean="0">
                <a:solidFill>
                  <a:srgbClr val="002060"/>
                </a:solidFill>
              </a:rPr>
              <a:t>Срок рассмотрения апелляций – 4 рабочих дня после завершения срока приема заявлений</a:t>
            </a:r>
            <a:r>
              <a:rPr lang="ru-RU" sz="2000" dirty="0" smtClean="0">
                <a:solidFill>
                  <a:srgbClr val="002060"/>
                </a:solidFill>
              </a:rPr>
              <a:t>.</a:t>
            </a:r>
            <a:endParaRPr lang="ru-RU" sz="2000" dirty="0">
              <a:solidFill>
                <a:srgbClr val="002060"/>
              </a:solidFill>
            </a:endParaRPr>
          </a:p>
        </p:txBody>
      </p:sp>
      <p:pic>
        <p:nvPicPr>
          <p:cNvPr id="6" name="Рисунок 5"/>
          <p:cNvPicPr>
            <a:picLocks noChangeAspect="1"/>
          </p:cNvPicPr>
          <p:nvPr/>
        </p:nvPicPr>
        <p:blipFill>
          <a:blip r:embed="rId3"/>
          <a:stretch>
            <a:fillRect/>
          </a:stretch>
        </p:blipFill>
        <p:spPr>
          <a:xfrm>
            <a:off x="9620518" y="0"/>
            <a:ext cx="2571482" cy="1139889"/>
          </a:xfrm>
          <a:prstGeom prst="rect">
            <a:avLst/>
          </a:prstGeom>
        </p:spPr>
      </p:pic>
    </p:spTree>
    <p:extLst>
      <p:ext uri="{BB962C8B-B14F-4D97-AF65-F5344CB8AC3E}">
        <p14:creationId xmlns:p14="http://schemas.microsoft.com/office/powerpoint/2010/main" val="4189447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602" y="4193312"/>
            <a:ext cx="10008524" cy="2484293"/>
          </a:xfrm>
        </p:spPr>
        <p:txBody>
          <a:bodyPr>
            <a:normAutofit/>
          </a:bodyPr>
          <a:lstStyle/>
          <a:p>
            <a:r>
              <a:rPr lang="ru-RU" sz="1600" dirty="0"/>
              <a:t/>
            </a:r>
            <a:br>
              <a:rPr lang="ru-RU" sz="1600" dirty="0"/>
            </a:br>
            <a:endParaRPr lang="ru-RU" sz="1600" dirty="0"/>
          </a:p>
        </p:txBody>
      </p:sp>
      <p:sp>
        <p:nvSpPr>
          <p:cNvPr id="3" name="Текст 2"/>
          <p:cNvSpPr>
            <a:spLocks noGrp="1"/>
          </p:cNvSpPr>
          <p:nvPr>
            <p:ph type="body" idx="1"/>
          </p:nvPr>
        </p:nvSpPr>
        <p:spPr>
          <a:xfrm>
            <a:off x="804141" y="280640"/>
            <a:ext cx="10515600" cy="537708"/>
          </a:xfrm>
        </p:spPr>
        <p:txBody>
          <a:bodyPr/>
          <a:lstStyle/>
          <a:p>
            <a:r>
              <a:rPr lang="ru-RU" b="1" dirty="0">
                <a:solidFill>
                  <a:srgbClr val="FF0000"/>
                </a:solidFill>
              </a:rPr>
              <a:t>Федеральные нормативные правовые акты</a:t>
            </a:r>
            <a:endParaRPr lang="ru-RU" dirty="0">
              <a:solidFill>
                <a:srgbClr val="FF0000"/>
              </a:solidFill>
            </a:endParaRPr>
          </a:p>
          <a:p>
            <a:pPr algn="ctr"/>
            <a:endParaRPr lang="ru-RU" dirty="0">
              <a:solidFill>
                <a:srgbClr val="FF0000"/>
              </a:solidFill>
            </a:endParaRPr>
          </a:p>
        </p:txBody>
      </p:sp>
      <p:sp>
        <p:nvSpPr>
          <p:cNvPr id="4" name="Прямоугольник 3"/>
          <p:cNvSpPr/>
          <p:nvPr/>
        </p:nvSpPr>
        <p:spPr>
          <a:xfrm>
            <a:off x="313689" y="1626828"/>
            <a:ext cx="11612147" cy="1757212"/>
          </a:xfrm>
          <a:prstGeom prst="rect">
            <a:avLst/>
          </a:prstGeom>
        </p:spPr>
        <p:txBody>
          <a:bodyPr wrap="square">
            <a:spAutoFit/>
          </a:bodyPr>
          <a:lstStyle/>
          <a:p>
            <a:pPr marL="285750" indent="-285750" algn="just">
              <a:lnSpc>
                <a:spcPct val="115000"/>
              </a:lnSpc>
              <a:spcAft>
                <a:spcPts val="155"/>
              </a:spcAft>
              <a:buClr>
                <a:srgbClr val="00B050"/>
              </a:buClr>
              <a:buSzPct val="400000"/>
              <a:buFont typeface="Wingdings" panose="05000000000000000000" pitchFamily="2" charset="2"/>
              <a:buChar char="ü"/>
            </a:pPr>
            <a:r>
              <a:rPr lang="ru-RU" sz="2400" b="1" dirty="0">
                <a:solidFill>
                  <a:srgbClr val="002060"/>
                </a:solidFill>
                <a:latin typeface="Times New Roman" panose="02020603050405020304" pitchFamily="18" charset="0"/>
                <a:ea typeface="Calibri" panose="020F0502020204030204" pitchFamily="34" charset="0"/>
              </a:rPr>
              <a:t>Приказ </a:t>
            </a:r>
            <a:r>
              <a:rPr lang="ru-RU" sz="2400" b="1" dirty="0" err="1">
                <a:solidFill>
                  <a:srgbClr val="002060"/>
                </a:solidFill>
                <a:latin typeface="Times New Roman" panose="02020603050405020304" pitchFamily="18" charset="0"/>
                <a:ea typeface="Calibri" panose="020F0502020204030204" pitchFamily="34" charset="0"/>
              </a:rPr>
              <a:t>Минпросвещения</a:t>
            </a:r>
            <a:r>
              <a:rPr lang="ru-RU" sz="2400" b="1" dirty="0">
                <a:solidFill>
                  <a:srgbClr val="002060"/>
                </a:solidFill>
                <a:latin typeface="Times New Roman" panose="02020603050405020304" pitchFamily="18" charset="0"/>
                <a:ea typeface="Calibri" panose="020F0502020204030204" pitchFamily="34" charset="0"/>
              </a:rPr>
              <a:t> России и Рособрнадзора от 07.11.2018 № 190/1512</a:t>
            </a:r>
            <a:r>
              <a:rPr lang="ru-RU" sz="2400" dirty="0">
                <a:solidFill>
                  <a:srgbClr val="002060"/>
                </a:solidFill>
                <a:latin typeface="Times New Roman" panose="02020603050405020304" pitchFamily="18" charset="0"/>
                <a:ea typeface="Calibri" panose="020F0502020204030204" pitchFamily="34" charset="0"/>
              </a:rPr>
              <a:t> «Об утверждении Порядка проведения государственной итоговой аттестации по образовательным программам среднего общего образования» (зарегистрирован Минюстом России 10.12.2018, регистрационный № </a:t>
            </a:r>
            <a:r>
              <a:rPr lang="ru-RU" sz="2400" dirty="0" smtClean="0">
                <a:solidFill>
                  <a:srgbClr val="002060"/>
                </a:solidFill>
                <a:latin typeface="Times New Roman" panose="02020603050405020304" pitchFamily="18" charset="0"/>
                <a:ea typeface="Calibri" panose="020F0502020204030204" pitchFamily="34" charset="0"/>
              </a:rPr>
              <a:t>52952)</a:t>
            </a:r>
          </a:p>
        </p:txBody>
      </p:sp>
      <p:pic>
        <p:nvPicPr>
          <p:cNvPr id="6" name="Рисунок 5"/>
          <p:cNvPicPr>
            <a:picLocks noChangeAspect="1"/>
          </p:cNvPicPr>
          <p:nvPr/>
        </p:nvPicPr>
        <p:blipFill>
          <a:blip r:embed="rId2"/>
          <a:stretch>
            <a:fillRect/>
          </a:stretch>
        </p:blipFill>
        <p:spPr>
          <a:xfrm>
            <a:off x="124191" y="4193312"/>
            <a:ext cx="3743151" cy="2495434"/>
          </a:xfrm>
          <a:prstGeom prst="rect">
            <a:avLst/>
          </a:prstGeom>
        </p:spPr>
      </p:pic>
      <p:pic>
        <p:nvPicPr>
          <p:cNvPr id="8" name="Рисунок 7"/>
          <p:cNvPicPr>
            <a:picLocks noChangeAspect="1"/>
          </p:cNvPicPr>
          <p:nvPr/>
        </p:nvPicPr>
        <p:blipFill>
          <a:blip r:embed="rId3"/>
          <a:stretch>
            <a:fillRect/>
          </a:stretch>
        </p:blipFill>
        <p:spPr>
          <a:xfrm>
            <a:off x="4304164" y="3583607"/>
            <a:ext cx="3099569" cy="2066379"/>
          </a:xfrm>
          <a:prstGeom prst="rect">
            <a:avLst/>
          </a:prstGeom>
        </p:spPr>
      </p:pic>
      <p:pic>
        <p:nvPicPr>
          <p:cNvPr id="9" name="Рисунок 8"/>
          <p:cNvPicPr>
            <a:picLocks noChangeAspect="1"/>
          </p:cNvPicPr>
          <p:nvPr/>
        </p:nvPicPr>
        <p:blipFill>
          <a:blip r:embed="rId4"/>
          <a:stretch>
            <a:fillRect/>
          </a:stretch>
        </p:blipFill>
        <p:spPr>
          <a:xfrm>
            <a:off x="7777979" y="4193312"/>
            <a:ext cx="4308656" cy="2423619"/>
          </a:xfrm>
          <a:prstGeom prst="rect">
            <a:avLst/>
          </a:prstGeom>
        </p:spPr>
      </p:pic>
      <p:pic>
        <p:nvPicPr>
          <p:cNvPr id="10" name="Объект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442" y="0"/>
            <a:ext cx="3529558" cy="1566155"/>
          </a:xfrm>
          <a:prstGeom prst="rect">
            <a:avLst/>
          </a:prstGeom>
        </p:spPr>
      </p:pic>
    </p:spTree>
    <p:extLst>
      <p:ext uri="{BB962C8B-B14F-4D97-AF65-F5344CB8AC3E}">
        <p14:creationId xmlns:p14="http://schemas.microsoft.com/office/powerpoint/2010/main" val="2506089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6970"/>
            <a:ext cx="10772775" cy="1354205"/>
          </a:xfrm>
        </p:spPr>
        <p:txBody>
          <a:bodyPr>
            <a:normAutofit fontScale="90000"/>
          </a:bodyPr>
          <a:lstStyle/>
          <a:p>
            <a:r>
              <a:rPr lang="ru-RU" sz="1800" dirty="0"/>
              <a:t/>
            </a:r>
            <a:br>
              <a:rPr lang="ru-RU" sz="1800" dirty="0"/>
            </a:br>
            <a:r>
              <a:rPr lang="ru-RU" sz="6000" b="1" dirty="0">
                <a:solidFill>
                  <a:srgbClr val="C00000"/>
                </a:solidFill>
              </a:rPr>
              <a:t>Аттестат о среднем общем образовании с отличием</a:t>
            </a:r>
          </a:p>
        </p:txBody>
      </p:sp>
      <p:sp>
        <p:nvSpPr>
          <p:cNvPr id="3" name="Объект 2"/>
          <p:cNvSpPr>
            <a:spLocks noGrp="1"/>
          </p:cNvSpPr>
          <p:nvPr>
            <p:ph sz="half" idx="1"/>
          </p:nvPr>
        </p:nvSpPr>
        <p:spPr>
          <a:xfrm>
            <a:off x="676655" y="1682770"/>
            <a:ext cx="10445773" cy="4077950"/>
          </a:xfrm>
        </p:spPr>
        <p:txBody>
          <a:bodyPr>
            <a:normAutofit fontScale="92500" lnSpcReduction="10000"/>
          </a:bodyPr>
          <a:lstStyle/>
          <a:p>
            <a:r>
              <a:rPr lang="ru-RU" dirty="0"/>
              <a:t>Аттестат о среднем общем образовании с отличием и приложение к нему выдаются выпускникам 11 (12) класса, завершившим обучение по образовательным программам среднего общего образования, </a:t>
            </a:r>
            <a:r>
              <a:rPr lang="ru-RU" dirty="0">
                <a:solidFill>
                  <a:srgbClr val="C00000"/>
                </a:solidFill>
              </a:rPr>
              <a:t>имеющим итоговые отметки "отлично" по всем учебным предметам учебного плана, изучавшимся на уровне среднего общего образования</a:t>
            </a:r>
            <a:r>
              <a:rPr lang="ru-RU" dirty="0"/>
              <a:t>, получившим удовлетворительные </a:t>
            </a:r>
            <a:r>
              <a:rPr lang="ru-RU" dirty="0" smtClean="0"/>
              <a:t>результаты</a:t>
            </a:r>
            <a:r>
              <a:rPr lang="ru-RU" baseline="30000" dirty="0"/>
              <a:t> </a:t>
            </a:r>
            <a:r>
              <a:rPr lang="ru-RU" dirty="0"/>
              <a:t>при прохождении государственной итоговой аттестации (без учета результатов, полученных при прохождении повторной государственной итоговой аттестации) и набравшим:</a:t>
            </a:r>
          </a:p>
          <a:p>
            <a:r>
              <a:rPr lang="ru-RU" dirty="0">
                <a:solidFill>
                  <a:srgbClr val="FF0000"/>
                </a:solidFill>
              </a:rPr>
              <a:t>не менее 70 баллов на ЕГЭ </a:t>
            </a:r>
            <a:r>
              <a:rPr lang="ru-RU" dirty="0"/>
              <a:t>соответственно по учебным </a:t>
            </a:r>
            <a:r>
              <a:rPr lang="ru-RU" dirty="0">
                <a:solidFill>
                  <a:srgbClr val="FF0000"/>
                </a:solidFill>
              </a:rPr>
              <a:t>предметам "Русский язык", "Математика" профильного уровня </a:t>
            </a:r>
            <a:r>
              <a:rPr lang="ru-RU" dirty="0"/>
              <a:t>или </a:t>
            </a:r>
            <a:r>
              <a:rPr lang="ru-RU" dirty="0">
                <a:solidFill>
                  <a:srgbClr val="FF0000"/>
                </a:solidFill>
              </a:rPr>
              <a:t>5 баллов на ЕГЭ </a:t>
            </a:r>
            <a:r>
              <a:rPr lang="ru-RU" dirty="0"/>
              <a:t>по учебному предмету </a:t>
            </a:r>
            <a:r>
              <a:rPr lang="ru-RU" dirty="0">
                <a:solidFill>
                  <a:srgbClr val="FF0000"/>
                </a:solidFill>
              </a:rPr>
              <a:t>"Математика" базового уровня</a:t>
            </a:r>
            <a:r>
              <a:rPr lang="ru-RU" dirty="0"/>
              <a:t>;</a:t>
            </a:r>
          </a:p>
          <a:p>
            <a:r>
              <a:rPr lang="ru-RU" dirty="0"/>
              <a:t>в случае прохождения выпускником 11 (12) класса государственной итоговой аттестации </a:t>
            </a:r>
            <a:r>
              <a:rPr lang="ru-RU" dirty="0">
                <a:solidFill>
                  <a:srgbClr val="FF0000"/>
                </a:solidFill>
              </a:rPr>
              <a:t>в форме ГВЭ - 5 баллов </a:t>
            </a:r>
            <a:r>
              <a:rPr lang="ru-RU" dirty="0"/>
              <a:t>по обязательным учебным предметам;</a:t>
            </a:r>
          </a:p>
          <a:p>
            <a:endParaRPr lang="ru-RU" dirty="0"/>
          </a:p>
        </p:txBody>
      </p:sp>
      <p:sp>
        <p:nvSpPr>
          <p:cNvPr id="5" name="Заголовок 1"/>
          <p:cNvSpPr txBox="1">
            <a:spLocks/>
          </p:cNvSpPr>
          <p:nvPr/>
        </p:nvSpPr>
        <p:spPr>
          <a:xfrm>
            <a:off x="676655" y="5450098"/>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a:r>
              <a:rPr lang="ru-RU" sz="1800" b="1" dirty="0" smtClean="0">
                <a:solidFill>
                  <a:srgbClr val="002060"/>
                </a:solidFill>
              </a:rPr>
              <a:t>Приказ Министерства просвещения РФ от 5 октября 2020 г. № 546 "Об утверждении Порядка заполнения, учета и выдачи аттестатов об основном общем и среднем общем образовании и их дубликатов"</a:t>
            </a:r>
            <a:r>
              <a:rPr lang="ru-RU" sz="1800" dirty="0" smtClean="0">
                <a:solidFill>
                  <a:srgbClr val="002060"/>
                </a:solidFill>
              </a:rPr>
              <a:t/>
            </a:r>
            <a:br>
              <a:rPr lang="ru-RU" sz="1800" dirty="0" smtClean="0">
                <a:solidFill>
                  <a:srgbClr val="002060"/>
                </a:solidFill>
              </a:rPr>
            </a:br>
            <a:endParaRPr lang="ru-RU" sz="1800" dirty="0">
              <a:solidFill>
                <a:srgbClr val="002060"/>
              </a:solidFill>
            </a:endParaRPr>
          </a:p>
        </p:txBody>
      </p:sp>
      <p:pic>
        <p:nvPicPr>
          <p:cNvPr id="4" name="Рисунок 3"/>
          <p:cNvPicPr>
            <a:picLocks noChangeAspect="1"/>
          </p:cNvPicPr>
          <p:nvPr/>
        </p:nvPicPr>
        <p:blipFill>
          <a:blip r:embed="rId2"/>
          <a:stretch>
            <a:fillRect/>
          </a:stretch>
        </p:blipFill>
        <p:spPr>
          <a:xfrm>
            <a:off x="8698689" y="-37343"/>
            <a:ext cx="3493311" cy="1548518"/>
          </a:xfrm>
          <a:prstGeom prst="rect">
            <a:avLst/>
          </a:prstGeom>
        </p:spPr>
      </p:pic>
    </p:spTree>
    <p:extLst>
      <p:ext uri="{BB962C8B-B14F-4D97-AF65-F5344CB8AC3E}">
        <p14:creationId xmlns:p14="http://schemas.microsoft.com/office/powerpoint/2010/main" val="1831137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18539" y="603145"/>
            <a:ext cx="10772775" cy="1135503"/>
          </a:xfrm>
        </p:spPr>
        <p:txBody>
          <a:bodyPr>
            <a:normAutofit fontScale="90000"/>
          </a:bodyPr>
          <a:lstStyle/>
          <a:p>
            <a:pPr algn="ctr"/>
            <a:r>
              <a:rPr lang="ru-RU" b="1" dirty="0" smtClean="0">
                <a:solidFill>
                  <a:srgbClr val="FF0000"/>
                </a:solidFill>
              </a:rPr>
              <a:t>Полезные ресурсы по </a:t>
            </a:r>
            <a:br>
              <a:rPr lang="ru-RU" b="1" dirty="0" smtClean="0">
                <a:solidFill>
                  <a:srgbClr val="FF0000"/>
                </a:solidFill>
              </a:rPr>
            </a:br>
            <a:r>
              <a:rPr lang="ru-RU" b="1" dirty="0" smtClean="0">
                <a:solidFill>
                  <a:srgbClr val="FF0000"/>
                </a:solidFill>
              </a:rPr>
              <a:t>подготовке к ЕГЭ</a:t>
            </a:r>
            <a:endParaRPr lang="ru-RU" b="1" dirty="0">
              <a:solidFill>
                <a:srgbClr val="FF0000"/>
              </a:solidFill>
            </a:endParaRPr>
          </a:p>
        </p:txBody>
      </p:sp>
      <p:sp>
        <p:nvSpPr>
          <p:cNvPr id="8" name="Объект 7"/>
          <p:cNvSpPr>
            <a:spLocks noGrp="1"/>
          </p:cNvSpPr>
          <p:nvPr>
            <p:ph idx="1"/>
          </p:nvPr>
        </p:nvSpPr>
        <p:spPr>
          <a:xfrm>
            <a:off x="-1" y="1738648"/>
            <a:ext cx="11762509" cy="4679347"/>
          </a:xfrm>
          <a:solidFill>
            <a:schemeClr val="tx2">
              <a:lumMod val="10000"/>
              <a:lumOff val="90000"/>
            </a:schemeClr>
          </a:solidFill>
        </p:spPr>
        <p:txBody>
          <a:bodyPr>
            <a:normAutofit/>
          </a:bodyPr>
          <a:lstStyle/>
          <a:p>
            <a:r>
              <a:rPr lang="en-US" sz="3200" dirty="0" smtClean="0">
                <a:solidFill>
                  <a:srgbClr val="C00000"/>
                </a:solidFill>
                <a:hlinkClick r:id="rId2"/>
              </a:rPr>
              <a:t>https://fipi.ru/ege</a:t>
            </a:r>
            <a:r>
              <a:rPr lang="ru-RU" sz="3200" dirty="0" smtClean="0">
                <a:solidFill>
                  <a:srgbClr val="C00000"/>
                </a:solidFill>
              </a:rPr>
              <a:t> </a:t>
            </a:r>
            <a:r>
              <a:rPr lang="ru-RU" sz="3200" dirty="0" smtClean="0"/>
              <a:t>- </a:t>
            </a:r>
            <a:r>
              <a:rPr lang="ru-RU" sz="3200" b="1" dirty="0" smtClean="0"/>
              <a:t>сайт ФИПИ</a:t>
            </a:r>
          </a:p>
          <a:p>
            <a:r>
              <a:rPr lang="en-US" sz="3200" dirty="0" smtClean="0">
                <a:solidFill>
                  <a:srgbClr val="FF0000"/>
                </a:solidFill>
                <a:hlinkClick r:id="rId3"/>
              </a:rPr>
              <a:t>http://obrnadzor.gov.ru/gia/gia-11/</a:t>
            </a:r>
            <a:r>
              <a:rPr lang="ru-RU" sz="3200" dirty="0" smtClean="0">
                <a:solidFill>
                  <a:srgbClr val="FF0000"/>
                </a:solidFill>
              </a:rPr>
              <a:t> </a:t>
            </a:r>
            <a:r>
              <a:rPr lang="ru-RU" sz="3200" dirty="0" smtClean="0"/>
              <a:t>- </a:t>
            </a:r>
            <a:r>
              <a:rPr lang="ru-RU" sz="3200" b="1" dirty="0" smtClean="0"/>
              <a:t>Официальный сайт </a:t>
            </a:r>
            <a:r>
              <a:rPr lang="ru-RU" sz="3200" b="1" dirty="0" smtClean="0">
                <a:solidFill>
                  <a:srgbClr val="002060"/>
                </a:solidFill>
              </a:rPr>
              <a:t>Рособрнадзора</a:t>
            </a:r>
          </a:p>
          <a:p>
            <a:r>
              <a:rPr lang="en-US" sz="3200" dirty="0" smtClean="0">
                <a:solidFill>
                  <a:srgbClr val="FF0000"/>
                </a:solidFill>
                <a:hlinkClick r:id="rId4"/>
              </a:rPr>
              <a:t>http</a:t>
            </a:r>
            <a:r>
              <a:rPr lang="en-US" sz="3200" dirty="0">
                <a:solidFill>
                  <a:srgbClr val="FF0000"/>
                </a:solidFill>
                <a:hlinkClick r:id="rId4"/>
              </a:rPr>
              <a:t>://</a:t>
            </a:r>
            <a:r>
              <a:rPr lang="en-US" sz="3200" dirty="0" smtClean="0">
                <a:solidFill>
                  <a:srgbClr val="FF0000"/>
                </a:solidFill>
                <a:hlinkClick r:id="rId4"/>
              </a:rPr>
              <a:t>mon.alania.gov.ru/pages/5156</a:t>
            </a:r>
            <a:r>
              <a:rPr lang="ru-RU" sz="3200" dirty="0" smtClean="0">
                <a:solidFill>
                  <a:srgbClr val="FF0000"/>
                </a:solidFill>
              </a:rPr>
              <a:t> </a:t>
            </a:r>
            <a:r>
              <a:rPr lang="ru-RU" sz="3200" dirty="0"/>
              <a:t>- </a:t>
            </a:r>
            <a:r>
              <a:rPr lang="ru-RU" sz="3200" b="1" dirty="0" smtClean="0"/>
              <a:t>сайт МОН РСО-А</a:t>
            </a:r>
            <a:endParaRPr lang="ru-RU" sz="3200" b="1" dirty="0"/>
          </a:p>
          <a:p>
            <a:r>
              <a:rPr lang="en-US" sz="3200" dirty="0" smtClean="0">
                <a:solidFill>
                  <a:srgbClr val="FF0000"/>
                </a:solidFill>
                <a:hlinkClick r:id="rId5"/>
              </a:rPr>
              <a:t>https</a:t>
            </a:r>
            <a:r>
              <a:rPr lang="en-US" sz="3200" dirty="0">
                <a:solidFill>
                  <a:srgbClr val="FF0000"/>
                </a:solidFill>
                <a:hlinkClick r:id="rId5"/>
              </a:rPr>
              <a:t>://</a:t>
            </a:r>
            <a:r>
              <a:rPr lang="en-US" sz="3200" dirty="0" smtClean="0">
                <a:solidFill>
                  <a:srgbClr val="FF0000"/>
                </a:solidFill>
                <a:hlinkClick r:id="rId5"/>
              </a:rPr>
              <a:t>ege15.ru/files/news</a:t>
            </a:r>
            <a:r>
              <a:rPr lang="ru-RU" sz="3200" dirty="0" smtClean="0">
                <a:solidFill>
                  <a:srgbClr val="FF0000"/>
                </a:solidFill>
              </a:rPr>
              <a:t> </a:t>
            </a:r>
            <a:r>
              <a:rPr lang="ru-RU" sz="3200" dirty="0" smtClean="0"/>
              <a:t>- </a:t>
            </a:r>
            <a:r>
              <a:rPr lang="ru-RU" sz="3200" b="1" dirty="0" smtClean="0"/>
              <a:t>сайт ГБУ РЦОКО</a:t>
            </a:r>
          </a:p>
          <a:p>
            <a:pPr marL="0" indent="0">
              <a:buNone/>
            </a:pPr>
            <a:endParaRPr lang="ru-RU" sz="3200" dirty="0" smtClean="0">
              <a:solidFill>
                <a:srgbClr val="FF0000"/>
              </a:solidFill>
            </a:endParaRPr>
          </a:p>
          <a:p>
            <a:endParaRPr lang="ru-RU" dirty="0" smtClean="0"/>
          </a:p>
          <a:p>
            <a:endParaRPr lang="ru-RU" dirty="0"/>
          </a:p>
        </p:txBody>
      </p:sp>
      <p:pic>
        <p:nvPicPr>
          <p:cNvPr id="3" name="Рисунок 2"/>
          <p:cNvPicPr>
            <a:picLocks noChangeAspect="1"/>
          </p:cNvPicPr>
          <p:nvPr/>
        </p:nvPicPr>
        <p:blipFill>
          <a:blip r:embed="rId6"/>
          <a:stretch>
            <a:fillRect/>
          </a:stretch>
        </p:blipFill>
        <p:spPr>
          <a:xfrm>
            <a:off x="8698689" y="0"/>
            <a:ext cx="3493311" cy="1548518"/>
          </a:xfrm>
          <a:prstGeom prst="rect">
            <a:avLst/>
          </a:prstGeom>
        </p:spPr>
      </p:pic>
    </p:spTree>
    <p:extLst>
      <p:ext uri="{BB962C8B-B14F-4D97-AF65-F5344CB8AC3E}">
        <p14:creationId xmlns:p14="http://schemas.microsoft.com/office/powerpoint/2010/main" val="1988318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23543" y="964276"/>
            <a:ext cx="9186338" cy="5893724"/>
          </a:xfrm>
          <a:prstGeom prst="rect">
            <a:avLst/>
          </a:prstGeom>
        </p:spPr>
      </p:pic>
      <p:sp>
        <p:nvSpPr>
          <p:cNvPr id="4" name="Заголовок 3"/>
          <p:cNvSpPr>
            <a:spLocks noGrp="1"/>
          </p:cNvSpPr>
          <p:nvPr>
            <p:ph type="title"/>
          </p:nvPr>
        </p:nvSpPr>
        <p:spPr>
          <a:xfrm>
            <a:off x="0" y="158839"/>
            <a:ext cx="9711884" cy="562378"/>
          </a:xfrm>
        </p:spPr>
        <p:txBody>
          <a:bodyPr>
            <a:normAutofit fontScale="90000"/>
          </a:bodyPr>
          <a:lstStyle/>
          <a:p>
            <a:r>
              <a:rPr lang="ru-RU" dirty="0" smtClean="0">
                <a:solidFill>
                  <a:srgbClr val="C00000"/>
                </a:solidFill>
              </a:rPr>
              <a:t>Официальный сайт </a:t>
            </a:r>
            <a:r>
              <a:rPr lang="ru-RU" dirty="0" err="1" smtClean="0">
                <a:solidFill>
                  <a:srgbClr val="C00000"/>
                </a:solidFill>
              </a:rPr>
              <a:t>Рособрнадзора</a:t>
            </a:r>
            <a:endParaRPr lang="ru-RU" dirty="0">
              <a:solidFill>
                <a:srgbClr val="C00000"/>
              </a:solidFill>
            </a:endParaRPr>
          </a:p>
        </p:txBody>
      </p:sp>
      <p:pic>
        <p:nvPicPr>
          <p:cNvPr id="2" name="Рисунок 1"/>
          <p:cNvPicPr>
            <a:picLocks noChangeAspect="1"/>
          </p:cNvPicPr>
          <p:nvPr/>
        </p:nvPicPr>
        <p:blipFill>
          <a:blip r:embed="rId3"/>
          <a:stretch>
            <a:fillRect/>
          </a:stretch>
        </p:blipFill>
        <p:spPr>
          <a:xfrm>
            <a:off x="9083274" y="0"/>
            <a:ext cx="3108726" cy="1378039"/>
          </a:xfrm>
          <a:prstGeom prst="rect">
            <a:avLst/>
          </a:prstGeom>
        </p:spPr>
      </p:pic>
    </p:spTree>
    <p:extLst>
      <p:ext uri="{BB962C8B-B14F-4D97-AF65-F5344CB8AC3E}">
        <p14:creationId xmlns:p14="http://schemas.microsoft.com/office/powerpoint/2010/main" val="1141582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57979" y="915927"/>
            <a:ext cx="5639264" cy="5665178"/>
          </a:xfrm>
          <a:prstGeom prst="rect">
            <a:avLst/>
          </a:prstGeom>
        </p:spPr>
      </p:pic>
      <p:pic>
        <p:nvPicPr>
          <p:cNvPr id="5" name="Рисунок 4"/>
          <p:cNvPicPr>
            <a:picLocks noChangeAspect="1"/>
          </p:cNvPicPr>
          <p:nvPr/>
        </p:nvPicPr>
        <p:blipFill>
          <a:blip r:embed="rId3"/>
          <a:stretch>
            <a:fillRect/>
          </a:stretch>
        </p:blipFill>
        <p:spPr>
          <a:xfrm>
            <a:off x="6036881" y="1322815"/>
            <a:ext cx="5827222" cy="5535185"/>
          </a:xfrm>
          <a:prstGeom prst="rect">
            <a:avLst/>
          </a:prstGeom>
        </p:spPr>
      </p:pic>
      <p:sp>
        <p:nvSpPr>
          <p:cNvPr id="3" name="Заголовок 2"/>
          <p:cNvSpPr>
            <a:spLocks noGrp="1"/>
          </p:cNvSpPr>
          <p:nvPr>
            <p:ph type="title"/>
          </p:nvPr>
        </p:nvSpPr>
        <p:spPr>
          <a:xfrm>
            <a:off x="257979" y="-61696"/>
            <a:ext cx="10772775" cy="1076958"/>
          </a:xfrm>
        </p:spPr>
        <p:txBody>
          <a:bodyPr>
            <a:normAutofit/>
          </a:bodyPr>
          <a:lstStyle/>
          <a:p>
            <a:r>
              <a:rPr lang="ru-RU" sz="4900" b="1" dirty="0">
                <a:solidFill>
                  <a:srgbClr val="FF0000"/>
                </a:solidFill>
              </a:rPr>
              <a:t>Сайт ФИПИ </a:t>
            </a:r>
          </a:p>
        </p:txBody>
      </p:sp>
      <p:pic>
        <p:nvPicPr>
          <p:cNvPr id="8" name="Рисунок 7"/>
          <p:cNvPicPr>
            <a:picLocks noChangeAspect="1"/>
          </p:cNvPicPr>
          <p:nvPr/>
        </p:nvPicPr>
        <p:blipFill>
          <a:blip r:embed="rId4"/>
          <a:stretch>
            <a:fillRect/>
          </a:stretch>
        </p:blipFill>
        <p:spPr>
          <a:xfrm>
            <a:off x="8698689" y="0"/>
            <a:ext cx="3493311" cy="1548518"/>
          </a:xfrm>
          <a:prstGeom prst="rect">
            <a:avLst/>
          </a:prstGeom>
        </p:spPr>
      </p:pic>
    </p:spTree>
    <p:extLst>
      <p:ext uri="{BB962C8B-B14F-4D97-AF65-F5344CB8AC3E}">
        <p14:creationId xmlns:p14="http://schemas.microsoft.com/office/powerpoint/2010/main" val="1926396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46002" y="1288274"/>
            <a:ext cx="9686222" cy="5569726"/>
          </a:xfrm>
          <a:prstGeom prst="rect">
            <a:avLst/>
          </a:prstGeom>
        </p:spPr>
      </p:pic>
      <p:sp>
        <p:nvSpPr>
          <p:cNvPr id="2" name="Заголовок 1"/>
          <p:cNvSpPr>
            <a:spLocks noGrp="1"/>
          </p:cNvSpPr>
          <p:nvPr>
            <p:ph type="title"/>
          </p:nvPr>
        </p:nvSpPr>
        <p:spPr>
          <a:xfrm>
            <a:off x="451162" y="113167"/>
            <a:ext cx="10772775" cy="1702754"/>
          </a:xfrm>
        </p:spPr>
        <p:txBody>
          <a:bodyPr>
            <a:normAutofit fontScale="90000"/>
          </a:bodyPr>
          <a:lstStyle/>
          <a:p>
            <a:r>
              <a:rPr lang="ru-RU" b="1" dirty="0" smtClean="0">
                <a:solidFill>
                  <a:srgbClr val="FF0000"/>
                </a:solidFill>
              </a:rPr>
              <a:t>Сайт </a:t>
            </a:r>
            <a:r>
              <a:rPr lang="ru-RU" b="1" dirty="0">
                <a:solidFill>
                  <a:srgbClr val="FF0000"/>
                </a:solidFill>
              </a:rPr>
              <a:t>министерства образования </a:t>
            </a:r>
            <a:r>
              <a:rPr lang="ru-RU" b="1" dirty="0" smtClean="0">
                <a:solidFill>
                  <a:srgbClr val="FF0000"/>
                </a:solidFill>
              </a:rPr>
              <a:t>и</a:t>
            </a:r>
            <a:br>
              <a:rPr lang="ru-RU" b="1" dirty="0" smtClean="0">
                <a:solidFill>
                  <a:srgbClr val="FF0000"/>
                </a:solidFill>
              </a:rPr>
            </a:br>
            <a:r>
              <a:rPr lang="ru-RU" b="1" dirty="0" smtClean="0">
                <a:solidFill>
                  <a:srgbClr val="FF0000"/>
                </a:solidFill>
              </a:rPr>
              <a:t> </a:t>
            </a:r>
            <a:r>
              <a:rPr lang="ru-RU" b="1" dirty="0">
                <a:solidFill>
                  <a:srgbClr val="FF0000"/>
                </a:solidFill>
              </a:rPr>
              <a:t>науки РСО-А</a:t>
            </a:r>
            <a:r>
              <a:rPr lang="ru-RU" b="1" dirty="0"/>
              <a:t/>
            </a:r>
            <a:br>
              <a:rPr lang="ru-RU" b="1" dirty="0"/>
            </a:br>
            <a:endParaRPr lang="ru-RU" dirty="0"/>
          </a:p>
        </p:txBody>
      </p:sp>
      <p:pic>
        <p:nvPicPr>
          <p:cNvPr id="3" name="Рисунок 2"/>
          <p:cNvPicPr>
            <a:picLocks noChangeAspect="1"/>
          </p:cNvPicPr>
          <p:nvPr/>
        </p:nvPicPr>
        <p:blipFill>
          <a:blip r:embed="rId3"/>
          <a:stretch>
            <a:fillRect/>
          </a:stretch>
        </p:blipFill>
        <p:spPr>
          <a:xfrm>
            <a:off x="8573614" y="838820"/>
            <a:ext cx="3493311" cy="1548518"/>
          </a:xfrm>
          <a:prstGeom prst="rect">
            <a:avLst/>
          </a:prstGeom>
        </p:spPr>
      </p:pic>
    </p:spTree>
    <p:extLst>
      <p:ext uri="{BB962C8B-B14F-4D97-AF65-F5344CB8AC3E}">
        <p14:creationId xmlns:p14="http://schemas.microsoft.com/office/powerpoint/2010/main" val="319433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871" y="132734"/>
            <a:ext cx="9071449" cy="971537"/>
          </a:xfrm>
        </p:spPr>
        <p:txBody>
          <a:bodyPr>
            <a:normAutofit/>
          </a:bodyPr>
          <a:lstStyle/>
          <a:p>
            <a:pPr algn="ctr"/>
            <a:r>
              <a:rPr lang="ru-RU" sz="4400" b="1" dirty="0">
                <a:solidFill>
                  <a:srgbClr val="FF0000"/>
                </a:solidFill>
                <a:latin typeface="Times New Roman" panose="02020603050405020304" pitchFamily="18" charset="0"/>
                <a:ea typeface="Calibri" panose="020F0502020204030204" pitchFamily="34" charset="0"/>
              </a:rPr>
              <a:t>О</a:t>
            </a:r>
            <a:r>
              <a:rPr lang="ru-RU" sz="4400" b="1" dirty="0" smtClean="0">
                <a:solidFill>
                  <a:srgbClr val="FF0000"/>
                </a:solidFill>
                <a:latin typeface="Times New Roman" panose="02020603050405020304" pitchFamily="18" charset="0"/>
                <a:ea typeface="Calibri" panose="020F0502020204030204" pitchFamily="34" charset="0"/>
              </a:rPr>
              <a:t>нлайн-курсы </a:t>
            </a:r>
            <a:r>
              <a:rPr lang="ru-RU" sz="4400" b="1" dirty="0">
                <a:solidFill>
                  <a:srgbClr val="FF0000"/>
                </a:solidFill>
                <a:latin typeface="Times New Roman" panose="02020603050405020304" pitchFamily="18" charset="0"/>
                <a:ea typeface="Calibri" panose="020F0502020204030204" pitchFamily="34" charset="0"/>
              </a:rPr>
              <a:t>по подготовке к ЕГЭ</a:t>
            </a:r>
          </a:p>
        </p:txBody>
      </p:sp>
      <p:sp>
        <p:nvSpPr>
          <p:cNvPr id="12" name="Текст 11"/>
          <p:cNvSpPr>
            <a:spLocks noGrp="1"/>
          </p:cNvSpPr>
          <p:nvPr>
            <p:ph type="body" idx="1"/>
          </p:nvPr>
        </p:nvSpPr>
        <p:spPr>
          <a:xfrm>
            <a:off x="4974172" y="1675425"/>
            <a:ext cx="2088076" cy="490451"/>
          </a:xfrm>
        </p:spPr>
        <p:txBody>
          <a:bodyPr/>
          <a:lstStyle/>
          <a:p>
            <a:r>
              <a:rPr lang="ru-RU" dirty="0" smtClean="0">
                <a:solidFill>
                  <a:srgbClr val="FF0000"/>
                </a:solidFill>
              </a:rPr>
              <a:t>Раздел «ГИА»</a:t>
            </a:r>
          </a:p>
        </p:txBody>
      </p:sp>
      <p:sp>
        <p:nvSpPr>
          <p:cNvPr id="3" name="Объект 2"/>
          <p:cNvSpPr>
            <a:spLocks noGrp="1"/>
          </p:cNvSpPr>
          <p:nvPr>
            <p:ph sz="half" idx="2"/>
          </p:nvPr>
        </p:nvSpPr>
        <p:spPr>
          <a:xfrm>
            <a:off x="351701" y="3078486"/>
            <a:ext cx="5209514" cy="3340787"/>
          </a:xfrm>
        </p:spPr>
        <p:txBody>
          <a:bodyPr/>
          <a:lstStyle/>
          <a:p>
            <a:pPr marL="0" indent="0">
              <a:buNone/>
            </a:pPr>
            <a:r>
              <a:rPr lang="ru-RU" sz="2800" b="1" dirty="0" smtClean="0">
                <a:solidFill>
                  <a:schemeClr val="accent3">
                    <a:lumMod val="75000"/>
                  </a:schemeClr>
                </a:solidFill>
                <a:effectLst/>
              </a:rPr>
              <a:t>Раздел «Участникам ГИА»</a:t>
            </a:r>
          </a:p>
          <a:p>
            <a:pPr marL="0" indent="0">
              <a:buNone/>
            </a:pPr>
            <a:r>
              <a:rPr lang="ru-RU" sz="2800" b="1" dirty="0" smtClean="0">
                <a:solidFill>
                  <a:schemeClr val="accent3">
                    <a:lumMod val="75000"/>
                  </a:schemeClr>
                </a:solidFill>
                <a:effectLst/>
              </a:rPr>
              <a:t>ССЫЛКИ НА ОНЛАЙН ЗАНЯТИЯ</a:t>
            </a:r>
            <a:endParaRPr lang="ru-RU" sz="2800" b="1" dirty="0">
              <a:solidFill>
                <a:schemeClr val="accent3">
                  <a:lumMod val="75000"/>
                </a:schemeClr>
              </a:solidFill>
              <a:effectLst/>
            </a:endParaRPr>
          </a:p>
          <a:p>
            <a:endParaRPr lang="ru-RU" dirty="0" smtClean="0">
              <a:solidFill>
                <a:srgbClr val="FF0000"/>
              </a:solidFill>
            </a:endParaRPr>
          </a:p>
          <a:p>
            <a:endParaRPr lang="ru-RU" dirty="0">
              <a:solidFill>
                <a:srgbClr val="FF0000"/>
              </a:solidFill>
            </a:endParaRPr>
          </a:p>
        </p:txBody>
      </p:sp>
      <p:sp>
        <p:nvSpPr>
          <p:cNvPr id="13" name="Текст 12"/>
          <p:cNvSpPr>
            <a:spLocks noGrp="1"/>
          </p:cNvSpPr>
          <p:nvPr>
            <p:ph type="body" sz="quarter" idx="3"/>
          </p:nvPr>
        </p:nvSpPr>
        <p:spPr>
          <a:xfrm>
            <a:off x="3325099" y="2342169"/>
            <a:ext cx="4646602" cy="512776"/>
          </a:xfrm>
        </p:spPr>
        <p:txBody>
          <a:bodyPr/>
          <a:lstStyle/>
          <a:p>
            <a:pPr algn="ctr"/>
            <a:r>
              <a:rPr lang="ru-RU" dirty="0">
                <a:solidFill>
                  <a:srgbClr val="FF0000"/>
                </a:solidFill>
              </a:rPr>
              <a:t>ГИА-11 </a:t>
            </a:r>
            <a:r>
              <a:rPr lang="ru-RU" dirty="0" smtClean="0">
                <a:solidFill>
                  <a:srgbClr val="FF0000"/>
                </a:solidFill>
              </a:rPr>
              <a:t>2022/23 </a:t>
            </a:r>
            <a:r>
              <a:rPr lang="ru-RU" dirty="0">
                <a:solidFill>
                  <a:srgbClr val="FF0000"/>
                </a:solidFill>
              </a:rPr>
              <a:t>учебный год</a:t>
            </a:r>
          </a:p>
        </p:txBody>
      </p:sp>
      <p:sp>
        <p:nvSpPr>
          <p:cNvPr id="14" name="Объект 13"/>
          <p:cNvSpPr>
            <a:spLocks noGrp="1"/>
          </p:cNvSpPr>
          <p:nvPr>
            <p:ph sz="quarter" idx="4"/>
          </p:nvPr>
        </p:nvSpPr>
        <p:spPr>
          <a:xfrm>
            <a:off x="5942874" y="3031238"/>
            <a:ext cx="4875210" cy="2717801"/>
          </a:xfrm>
        </p:spPr>
        <p:txBody>
          <a:bodyPr/>
          <a:lstStyle/>
          <a:p>
            <a:pPr marL="0" indent="0">
              <a:buNone/>
            </a:pPr>
            <a:r>
              <a:rPr lang="ru-RU" sz="2800" b="1" dirty="0">
                <a:solidFill>
                  <a:schemeClr val="accent3">
                    <a:lumMod val="75000"/>
                  </a:schemeClr>
                </a:solidFill>
                <a:effectLst/>
              </a:rPr>
              <a:t>Раздел </a:t>
            </a:r>
            <a:r>
              <a:rPr lang="ru-RU" sz="2800" b="1" dirty="0" smtClean="0">
                <a:solidFill>
                  <a:schemeClr val="accent3">
                    <a:lumMod val="75000"/>
                  </a:schemeClr>
                </a:solidFill>
                <a:effectLst/>
              </a:rPr>
              <a:t>«Подготовка </a:t>
            </a:r>
            <a:r>
              <a:rPr lang="ru-RU" sz="2800" b="1" dirty="0">
                <a:solidFill>
                  <a:schemeClr val="accent3">
                    <a:lumMod val="75000"/>
                  </a:schemeClr>
                </a:solidFill>
                <a:effectLst/>
              </a:rPr>
              <a:t>к </a:t>
            </a:r>
            <a:r>
              <a:rPr lang="ru-RU" sz="2800" b="1" dirty="0" smtClean="0">
                <a:solidFill>
                  <a:schemeClr val="accent3">
                    <a:lumMod val="75000"/>
                  </a:schemeClr>
                </a:solidFill>
                <a:effectLst/>
              </a:rPr>
              <a:t>ЕГЭ»</a:t>
            </a:r>
            <a:endParaRPr lang="ru-RU" sz="2800" b="1" dirty="0">
              <a:solidFill>
                <a:schemeClr val="accent3">
                  <a:lumMod val="75000"/>
                </a:schemeClr>
              </a:solidFill>
              <a:effectLst/>
            </a:endParaRPr>
          </a:p>
          <a:p>
            <a:pPr marL="0" indent="0">
              <a:buNone/>
            </a:pPr>
            <a:r>
              <a:rPr lang="ru-RU" sz="2800" b="1" dirty="0" smtClean="0">
                <a:solidFill>
                  <a:schemeClr val="accent3">
                    <a:lumMod val="75000"/>
                  </a:schemeClr>
                </a:solidFill>
                <a:effectLst/>
              </a:rPr>
              <a:t>ЗАПИСЬ ВЕБИНАРОВ</a:t>
            </a:r>
            <a:endParaRPr lang="ru-RU" sz="2800" b="1" dirty="0">
              <a:solidFill>
                <a:schemeClr val="accent3">
                  <a:lumMod val="75000"/>
                </a:schemeClr>
              </a:solidFill>
              <a:effectLst/>
            </a:endParaRPr>
          </a:p>
        </p:txBody>
      </p:sp>
      <p:pic>
        <p:nvPicPr>
          <p:cNvPr id="4" name="Рисунок 3"/>
          <p:cNvPicPr>
            <a:picLocks noChangeAspect="1"/>
          </p:cNvPicPr>
          <p:nvPr/>
        </p:nvPicPr>
        <p:blipFill>
          <a:blip r:embed="rId2"/>
          <a:stretch>
            <a:fillRect/>
          </a:stretch>
        </p:blipFill>
        <p:spPr>
          <a:xfrm>
            <a:off x="3826806" y="806927"/>
            <a:ext cx="3920068" cy="873153"/>
          </a:xfrm>
          <a:prstGeom prst="rect">
            <a:avLst/>
          </a:prstGeom>
        </p:spPr>
      </p:pic>
      <p:sp>
        <p:nvSpPr>
          <p:cNvPr id="7" name="Объект 5"/>
          <p:cNvSpPr txBox="1">
            <a:spLocks/>
          </p:cNvSpPr>
          <p:nvPr/>
        </p:nvSpPr>
        <p:spPr>
          <a:xfrm>
            <a:off x="2088686" y="2609864"/>
            <a:ext cx="4875211"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ru-RU" dirty="0"/>
          </a:p>
        </p:txBody>
      </p:sp>
      <p:sp>
        <p:nvSpPr>
          <p:cNvPr id="18" name="Стрелка вниз 17"/>
          <p:cNvSpPr/>
          <p:nvPr/>
        </p:nvSpPr>
        <p:spPr>
          <a:xfrm>
            <a:off x="5775895" y="1430345"/>
            <a:ext cx="190988" cy="271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a:picLocks noChangeAspect="1"/>
          </p:cNvPicPr>
          <p:nvPr/>
        </p:nvPicPr>
        <p:blipFill>
          <a:blip r:embed="rId3"/>
          <a:stretch>
            <a:fillRect/>
          </a:stretch>
        </p:blipFill>
        <p:spPr>
          <a:xfrm>
            <a:off x="5765486" y="2049621"/>
            <a:ext cx="201396" cy="361336"/>
          </a:xfrm>
          <a:prstGeom prst="rect">
            <a:avLst/>
          </a:prstGeom>
        </p:spPr>
      </p:pic>
      <p:pic>
        <p:nvPicPr>
          <p:cNvPr id="21" name="Рисунок 20"/>
          <p:cNvPicPr>
            <a:picLocks noChangeAspect="1"/>
          </p:cNvPicPr>
          <p:nvPr/>
        </p:nvPicPr>
        <p:blipFill>
          <a:blip r:embed="rId4"/>
          <a:stretch>
            <a:fillRect/>
          </a:stretch>
        </p:blipFill>
        <p:spPr>
          <a:xfrm>
            <a:off x="934940" y="4338363"/>
            <a:ext cx="3591351" cy="2489749"/>
          </a:xfrm>
          <a:prstGeom prst="rect">
            <a:avLst/>
          </a:prstGeom>
        </p:spPr>
      </p:pic>
      <p:pic>
        <p:nvPicPr>
          <p:cNvPr id="23" name="Рисунок 22"/>
          <p:cNvPicPr>
            <a:picLocks noChangeAspect="1"/>
          </p:cNvPicPr>
          <p:nvPr/>
        </p:nvPicPr>
        <p:blipFill>
          <a:blip r:embed="rId5"/>
          <a:stretch>
            <a:fillRect/>
          </a:stretch>
        </p:blipFill>
        <p:spPr>
          <a:xfrm>
            <a:off x="5966882" y="4211911"/>
            <a:ext cx="2056927" cy="2528700"/>
          </a:xfrm>
          <a:prstGeom prst="rect">
            <a:avLst/>
          </a:prstGeom>
        </p:spPr>
      </p:pic>
      <p:pic>
        <p:nvPicPr>
          <p:cNvPr id="24" name="Рисунок 23"/>
          <p:cNvPicPr>
            <a:picLocks noChangeAspect="1"/>
          </p:cNvPicPr>
          <p:nvPr/>
        </p:nvPicPr>
        <p:blipFill>
          <a:blip r:embed="rId6"/>
          <a:stretch>
            <a:fillRect/>
          </a:stretch>
        </p:blipFill>
        <p:spPr>
          <a:xfrm>
            <a:off x="8117643" y="4292686"/>
            <a:ext cx="3419475" cy="2447925"/>
          </a:xfrm>
          <a:prstGeom prst="rect">
            <a:avLst/>
          </a:prstGeom>
        </p:spPr>
      </p:pic>
    </p:spTree>
    <p:extLst>
      <p:ext uri="{BB962C8B-B14F-4D97-AF65-F5344CB8AC3E}">
        <p14:creationId xmlns:p14="http://schemas.microsoft.com/office/powerpoint/2010/main" val="284574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764" y="182245"/>
            <a:ext cx="10515600" cy="923347"/>
          </a:xfrm>
        </p:spPr>
        <p:txBody>
          <a:bodyPr>
            <a:normAutofit/>
          </a:bodyPr>
          <a:lstStyle/>
          <a:p>
            <a:pPr algn="ctr"/>
            <a:r>
              <a:rPr lang="ru-RU" sz="3200" b="1" dirty="0">
                <a:solidFill>
                  <a:srgbClr val="FF0000"/>
                </a:solidFill>
                <a:latin typeface="Times New Roman" panose="02020603050405020304" pitchFamily="18" charset="0"/>
                <a:ea typeface="Calibri" panose="020F0502020204030204" pitchFamily="34" charset="0"/>
              </a:rPr>
              <a:t>Контактные данные</a:t>
            </a:r>
          </a:p>
        </p:txBody>
      </p:sp>
      <p:sp>
        <p:nvSpPr>
          <p:cNvPr id="3" name="Объект 2"/>
          <p:cNvSpPr>
            <a:spLocks noGrp="1"/>
          </p:cNvSpPr>
          <p:nvPr>
            <p:ph idx="1"/>
          </p:nvPr>
        </p:nvSpPr>
        <p:spPr>
          <a:xfrm>
            <a:off x="482510" y="503997"/>
            <a:ext cx="10515600" cy="4351338"/>
          </a:xfrm>
        </p:spPr>
        <p:txBody>
          <a:bodyPr>
            <a:noAutofit/>
          </a:bodyPr>
          <a:lstStyle/>
          <a:p>
            <a:pPr marL="0" indent="0" algn="ctr">
              <a:lnSpc>
                <a:spcPct val="200000"/>
              </a:lnSpc>
              <a:buNone/>
            </a:pPr>
            <a:r>
              <a:rPr lang="ru-RU" dirty="0" smtClean="0"/>
              <a:t>«Горячая  линия» МОН РСО-Алания - </a:t>
            </a:r>
            <a:r>
              <a:rPr lang="ru-RU" sz="3600" b="1" dirty="0" smtClean="0">
                <a:solidFill>
                  <a:srgbClr val="FF0000"/>
                </a:solidFill>
              </a:rPr>
              <a:t>53-49-40</a:t>
            </a:r>
            <a:endParaRPr lang="en-US" sz="3600" b="1" dirty="0" smtClean="0">
              <a:solidFill>
                <a:srgbClr val="FF0000"/>
              </a:solidFill>
            </a:endParaRPr>
          </a:p>
          <a:p>
            <a:pPr marL="0" indent="0" algn="ctr">
              <a:lnSpc>
                <a:spcPct val="200000"/>
              </a:lnSpc>
              <a:buNone/>
            </a:pPr>
            <a:r>
              <a:rPr lang="ru-RU" dirty="0"/>
              <a:t>Телефон школы___________</a:t>
            </a:r>
          </a:p>
          <a:p>
            <a:pPr marL="0" indent="0" algn="ctr">
              <a:lnSpc>
                <a:spcPct val="200000"/>
              </a:lnSpc>
              <a:buNone/>
            </a:pPr>
            <a:r>
              <a:rPr lang="ru-RU" dirty="0"/>
              <a:t>Ответственный за </a:t>
            </a:r>
            <a:r>
              <a:rPr lang="ru-RU" dirty="0" smtClean="0"/>
              <a:t>ГИА-11 </a:t>
            </a:r>
            <a:r>
              <a:rPr lang="ru-RU" dirty="0"/>
              <a:t>в </a:t>
            </a:r>
            <a:r>
              <a:rPr lang="ru-RU" dirty="0" smtClean="0"/>
              <a:t>школе   </a:t>
            </a:r>
            <a:r>
              <a:rPr lang="ru-RU" u="sng" dirty="0" err="1" smtClean="0"/>
              <a:t>Алборова</a:t>
            </a:r>
            <a:r>
              <a:rPr lang="ru-RU" u="sng" dirty="0" smtClean="0"/>
              <a:t> Э.С.</a:t>
            </a:r>
            <a:endParaRPr lang="ru-RU" u="sng" dirty="0"/>
          </a:p>
          <a:p>
            <a:pPr marL="0" indent="0" algn="ctr">
              <a:lnSpc>
                <a:spcPct val="200000"/>
              </a:lnSpc>
              <a:buNone/>
            </a:pPr>
            <a:r>
              <a:rPr lang="ru-RU" dirty="0"/>
              <a:t>Успешной сдачи экзаменов! </a:t>
            </a:r>
          </a:p>
        </p:txBody>
      </p:sp>
      <p:pic>
        <p:nvPicPr>
          <p:cNvPr id="4" name="Рисунок 3"/>
          <p:cNvPicPr>
            <a:picLocks noChangeAspect="1"/>
          </p:cNvPicPr>
          <p:nvPr/>
        </p:nvPicPr>
        <p:blipFill>
          <a:blip r:embed="rId2"/>
          <a:stretch>
            <a:fillRect/>
          </a:stretch>
        </p:blipFill>
        <p:spPr>
          <a:xfrm>
            <a:off x="3486440" y="4855335"/>
            <a:ext cx="4507739" cy="2002665"/>
          </a:xfrm>
          <a:prstGeom prst="rect">
            <a:avLst/>
          </a:prstGeom>
        </p:spPr>
      </p:pic>
    </p:spTree>
    <p:extLst>
      <p:ext uri="{BB962C8B-B14F-4D97-AF65-F5344CB8AC3E}">
        <p14:creationId xmlns:p14="http://schemas.microsoft.com/office/powerpoint/2010/main" val="217627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618" y="-15596"/>
            <a:ext cx="10869909" cy="662328"/>
          </a:xfrm>
        </p:spPr>
        <p:txBody>
          <a:bodyPr>
            <a:noAutofit/>
          </a:bodyPr>
          <a:lstStyle/>
          <a:p>
            <a:pPr algn="ctr"/>
            <a:r>
              <a:rPr lang="ru-RU" sz="4000" b="1" dirty="0" smtClean="0">
                <a:solidFill>
                  <a:srgbClr val="FF0000"/>
                </a:solidFill>
                <a:latin typeface="Times New Roman" panose="02020603050405020304" pitchFamily="18" charset="0"/>
                <a:ea typeface="Calibri" panose="020F0502020204030204" pitchFamily="34" charset="0"/>
              </a:rPr>
              <a:t>Проект расписания </a:t>
            </a:r>
            <a:r>
              <a:rPr lang="ru-RU" sz="4000" b="1" dirty="0">
                <a:solidFill>
                  <a:srgbClr val="FF0000"/>
                </a:solidFill>
                <a:latin typeface="Times New Roman" panose="02020603050405020304" pitchFamily="18" charset="0"/>
                <a:ea typeface="Calibri" panose="020F0502020204030204" pitchFamily="34" charset="0"/>
              </a:rPr>
              <a:t>проведения ЕГЭ в </a:t>
            </a:r>
            <a:r>
              <a:rPr lang="ru-RU" sz="4000" b="1" dirty="0" smtClean="0">
                <a:solidFill>
                  <a:srgbClr val="FF0000"/>
                </a:solidFill>
                <a:latin typeface="Times New Roman" panose="02020603050405020304" pitchFamily="18" charset="0"/>
                <a:ea typeface="Calibri" panose="020F0502020204030204" pitchFamily="34" charset="0"/>
              </a:rPr>
              <a:t>2023 г.</a:t>
            </a:r>
            <a:endParaRPr lang="ru-RU" sz="4000" dirty="0">
              <a:solidFill>
                <a:srgbClr val="FF0000"/>
              </a:solidFill>
            </a:endParaRPr>
          </a:p>
        </p:txBody>
      </p:sp>
      <p:sp>
        <p:nvSpPr>
          <p:cNvPr id="5" name="Прямоугольник 4"/>
          <p:cNvSpPr/>
          <p:nvPr/>
        </p:nvSpPr>
        <p:spPr>
          <a:xfrm>
            <a:off x="1186929" y="658162"/>
            <a:ext cx="4750465" cy="407035"/>
          </a:xfrm>
          <a:prstGeom prst="rect">
            <a:avLst/>
          </a:prstGeom>
        </p:spPr>
        <p:txBody>
          <a:bodyPr wrap="square">
            <a:spAutoFit/>
          </a:bodyPr>
          <a:lstStyle/>
          <a:p>
            <a:pPr algn="ctr">
              <a:lnSpc>
                <a:spcPct val="107000"/>
              </a:lnSpc>
              <a:spcAft>
                <a:spcPts val="800"/>
              </a:spcAft>
            </a:pPr>
            <a:r>
              <a:rPr lang="ru-RU" sz="2000" b="1" dirty="0">
                <a:solidFill>
                  <a:srgbClr val="C00000"/>
                </a:solidFill>
                <a:latin typeface="+mj-lt"/>
                <a:ea typeface="Calibri" panose="020F0502020204030204" pitchFamily="34" charset="0"/>
              </a:rPr>
              <a:t>Основной период</a:t>
            </a:r>
          </a:p>
        </p:txBody>
      </p:sp>
      <p:sp>
        <p:nvSpPr>
          <p:cNvPr id="7" name="Прямоугольник 6"/>
          <p:cNvSpPr/>
          <p:nvPr/>
        </p:nvSpPr>
        <p:spPr>
          <a:xfrm>
            <a:off x="8815754" y="3024370"/>
            <a:ext cx="3025864" cy="368755"/>
          </a:xfrm>
          <a:prstGeom prst="rect">
            <a:avLst/>
          </a:prstGeom>
        </p:spPr>
        <p:txBody>
          <a:bodyPr wrap="square">
            <a:spAutoFit/>
          </a:bodyPr>
          <a:lstStyle/>
          <a:p>
            <a:pPr>
              <a:lnSpc>
                <a:spcPct val="107000"/>
              </a:lnSpc>
              <a:spcAft>
                <a:spcPts val="800"/>
              </a:spcAft>
            </a:pPr>
            <a:endParaRPr lang="ru-RU" dirty="0">
              <a:latin typeface="Times New Roman" panose="02020603050405020304" pitchFamily="18" charset="0"/>
              <a:ea typeface="Calibri" panose="020F0502020204030204" pitchFamily="34" charset="0"/>
            </a:endParaRPr>
          </a:p>
        </p:txBody>
      </p:sp>
      <p:sp>
        <p:nvSpPr>
          <p:cNvPr id="6" name="Прямоугольник 5"/>
          <p:cNvSpPr/>
          <p:nvPr/>
        </p:nvSpPr>
        <p:spPr>
          <a:xfrm>
            <a:off x="8197746" y="1483663"/>
            <a:ext cx="3866379" cy="3979294"/>
          </a:xfrm>
          <a:prstGeom prst="rect">
            <a:avLst/>
          </a:prstGeom>
        </p:spPr>
        <p:txBody>
          <a:bodyPr wrap="none">
            <a:spAutoFit/>
          </a:bodyPr>
          <a:lstStyle/>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Досрочный период</a:t>
            </a:r>
            <a:r>
              <a:rPr lang="ru-RU" b="1" dirty="0">
                <a:solidFill>
                  <a:srgbClr val="002060"/>
                </a:solidFill>
                <a:latin typeface="Times New Roman" panose="02020603050405020304" pitchFamily="18" charset="0"/>
                <a:ea typeface="Calibri" panose="020F0502020204030204" pitchFamily="34" charset="0"/>
              </a:rPr>
              <a:t>: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20 </a:t>
            </a:r>
            <a:r>
              <a:rPr lang="ru-RU" b="1" dirty="0">
                <a:solidFill>
                  <a:srgbClr val="002060"/>
                </a:solidFill>
                <a:latin typeface="Times New Roman" panose="02020603050405020304" pitchFamily="18" charset="0"/>
                <a:ea typeface="Calibri" panose="020F0502020204030204" pitchFamily="34" charset="0"/>
              </a:rPr>
              <a:t>марта </a:t>
            </a:r>
            <a:r>
              <a:rPr lang="ru-RU" b="1" dirty="0" smtClean="0">
                <a:solidFill>
                  <a:srgbClr val="002060"/>
                </a:solidFill>
                <a:latin typeface="Times New Roman" panose="02020603050405020304" pitchFamily="18" charset="0"/>
                <a:ea typeface="Calibri" panose="020F0502020204030204" pitchFamily="34" charset="0"/>
              </a:rPr>
              <a:t>– 19 апреля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endParaRPr lang="ru-RU" dirty="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C00000"/>
                </a:solidFill>
                <a:latin typeface="Times New Roman" panose="02020603050405020304" pitchFamily="18" charset="0"/>
                <a:ea typeface="Calibri" panose="020F0502020204030204" pitchFamily="34" charset="0"/>
              </a:rPr>
              <a:t>Основной период</a:t>
            </a: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26 мая – 20 июня 2023г.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Резервные </a:t>
            </a:r>
            <a:r>
              <a:rPr lang="ru-RU" b="1" dirty="0">
                <a:solidFill>
                  <a:srgbClr val="002060"/>
                </a:solidFill>
                <a:latin typeface="Times New Roman" panose="02020603050405020304" pitchFamily="18" charset="0"/>
                <a:ea typeface="Calibri" panose="020F0502020204030204" pitchFamily="34" charset="0"/>
              </a:rPr>
              <a:t>дни основного периода: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22 </a:t>
            </a:r>
            <a:r>
              <a:rPr lang="ru-RU" b="1" dirty="0">
                <a:solidFill>
                  <a:srgbClr val="002060"/>
                </a:solidFill>
                <a:latin typeface="Times New Roman" panose="02020603050405020304" pitchFamily="18" charset="0"/>
                <a:ea typeface="Calibri" panose="020F0502020204030204" pitchFamily="34" charset="0"/>
              </a:rPr>
              <a:t>июня - </a:t>
            </a:r>
            <a:r>
              <a:rPr lang="ru-RU" b="1" dirty="0" smtClean="0">
                <a:solidFill>
                  <a:srgbClr val="002060"/>
                </a:solidFill>
                <a:latin typeface="Times New Roman" panose="02020603050405020304" pitchFamily="18" charset="0"/>
                <a:ea typeface="Calibri" panose="020F0502020204030204" pitchFamily="34" charset="0"/>
              </a:rPr>
              <a:t>1 июля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Дополнительный период</a:t>
            </a:r>
            <a:r>
              <a:rPr lang="ru-RU" dirty="0">
                <a:solidFill>
                  <a:srgbClr val="002060"/>
                </a:solidFill>
                <a:latin typeface="Times New Roman" panose="02020603050405020304" pitchFamily="18" charset="0"/>
                <a:ea typeface="Calibri" panose="020F0502020204030204" pitchFamily="34" charset="0"/>
              </a:rPr>
              <a:t>: </a:t>
            </a:r>
            <a:endParaRPr lang="ru-RU"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dirty="0" smtClean="0">
                <a:solidFill>
                  <a:srgbClr val="002060"/>
                </a:solidFill>
                <a:latin typeface="Times New Roman" panose="02020603050405020304" pitchFamily="18" charset="0"/>
                <a:ea typeface="Calibri" panose="020F0502020204030204" pitchFamily="34" charset="0"/>
              </a:rPr>
              <a:t>6</a:t>
            </a:r>
            <a:r>
              <a:rPr lang="ru-RU" b="1" dirty="0" smtClean="0">
                <a:solidFill>
                  <a:srgbClr val="002060"/>
                </a:solidFill>
                <a:latin typeface="Times New Roman" panose="02020603050405020304" pitchFamily="18" charset="0"/>
                <a:ea typeface="Calibri" panose="020F0502020204030204" pitchFamily="34" charset="0"/>
              </a:rPr>
              <a:t>–12 </a:t>
            </a:r>
            <a:r>
              <a:rPr lang="ru-RU" b="1" dirty="0">
                <a:solidFill>
                  <a:srgbClr val="002060"/>
                </a:solidFill>
                <a:latin typeface="Times New Roman" panose="02020603050405020304" pitchFamily="18" charset="0"/>
                <a:ea typeface="Calibri" panose="020F0502020204030204" pitchFamily="34" charset="0"/>
              </a:rPr>
              <a:t>сентября</a:t>
            </a:r>
            <a:r>
              <a:rPr lang="ru-RU" dirty="0">
                <a:solidFill>
                  <a:srgbClr val="002060"/>
                </a:solidFill>
                <a:latin typeface="Times New Roman" panose="02020603050405020304" pitchFamily="18" charset="0"/>
                <a:ea typeface="Calibri" panose="020F0502020204030204" pitchFamily="34" charset="0"/>
              </a:rPr>
              <a:t> </a:t>
            </a:r>
            <a:r>
              <a:rPr lang="ru-RU" b="1" dirty="0" smtClean="0">
                <a:solidFill>
                  <a:srgbClr val="002060"/>
                </a:solidFill>
                <a:latin typeface="Times New Roman" panose="02020603050405020304" pitchFamily="18" charset="0"/>
                <a:ea typeface="Calibri" panose="020F0502020204030204" pitchFamily="34" charset="0"/>
              </a:rPr>
              <a:t>2023 </a:t>
            </a:r>
            <a:r>
              <a:rPr lang="ru-RU" b="1" dirty="0">
                <a:solidFill>
                  <a:srgbClr val="002060"/>
                </a:solidFill>
                <a:latin typeface="Times New Roman" panose="02020603050405020304" pitchFamily="18" charset="0"/>
                <a:ea typeface="Calibri" panose="020F0502020204030204" pitchFamily="34" charset="0"/>
              </a:rPr>
              <a:t>г. </a:t>
            </a:r>
          </a:p>
        </p:txBody>
      </p:sp>
      <p:sp>
        <p:nvSpPr>
          <p:cNvPr id="4" name="Прямоугольник 3"/>
          <p:cNvSpPr/>
          <p:nvPr/>
        </p:nvSpPr>
        <p:spPr>
          <a:xfrm>
            <a:off x="513398" y="1056358"/>
            <a:ext cx="7269607" cy="2554545"/>
          </a:xfrm>
          <a:prstGeom prst="rect">
            <a:avLst/>
          </a:prstGeom>
        </p:spPr>
        <p:txBody>
          <a:bodyPr wrap="square">
            <a:spAutoFit/>
          </a:bodyPr>
          <a:lstStyle/>
          <a:p>
            <a:r>
              <a:rPr lang="ru-RU" sz="1600" dirty="0">
                <a:solidFill>
                  <a:srgbClr val="002060"/>
                </a:solidFill>
                <a:latin typeface="Noto Serif"/>
              </a:rPr>
              <a:t>26 мая (пятница) — география, литература, химия;</a:t>
            </a:r>
          </a:p>
          <a:p>
            <a:r>
              <a:rPr lang="ru-RU" sz="1600" dirty="0">
                <a:solidFill>
                  <a:srgbClr val="002060"/>
                </a:solidFill>
                <a:latin typeface="Noto Serif"/>
              </a:rPr>
              <a:t>29 мая (понедельник) — русский язык;</a:t>
            </a:r>
          </a:p>
          <a:p>
            <a:r>
              <a:rPr lang="ru-RU" sz="1600" dirty="0">
                <a:solidFill>
                  <a:srgbClr val="002060"/>
                </a:solidFill>
                <a:latin typeface="Noto Serif"/>
              </a:rPr>
              <a:t>1 июня (четверг) — математика </a:t>
            </a:r>
            <a:r>
              <a:rPr lang="ru-RU" sz="1600" dirty="0" smtClean="0">
                <a:solidFill>
                  <a:srgbClr val="002060"/>
                </a:solidFill>
                <a:latin typeface="Noto Serif"/>
              </a:rPr>
              <a:t>базовая, </a:t>
            </a:r>
            <a:r>
              <a:rPr lang="ru-RU" sz="1600" dirty="0">
                <a:solidFill>
                  <a:srgbClr val="002060"/>
                </a:solidFill>
                <a:latin typeface="Noto Serif"/>
              </a:rPr>
              <a:t>математика </a:t>
            </a:r>
            <a:r>
              <a:rPr lang="ru-RU" sz="1600" dirty="0" smtClean="0">
                <a:solidFill>
                  <a:srgbClr val="002060"/>
                </a:solidFill>
                <a:latin typeface="Noto Serif"/>
              </a:rPr>
              <a:t>профиль. </a:t>
            </a:r>
            <a:endParaRPr lang="ru-RU" sz="1600" dirty="0">
              <a:solidFill>
                <a:srgbClr val="002060"/>
              </a:solidFill>
              <a:latin typeface="Noto Serif"/>
            </a:endParaRPr>
          </a:p>
          <a:p>
            <a:r>
              <a:rPr lang="ru-RU" sz="1600" dirty="0">
                <a:solidFill>
                  <a:srgbClr val="002060"/>
                </a:solidFill>
                <a:latin typeface="Noto Serif"/>
              </a:rPr>
              <a:t>5 июня (понедельник) — история, физика;</a:t>
            </a:r>
          </a:p>
          <a:p>
            <a:r>
              <a:rPr lang="ru-RU" sz="1600" dirty="0">
                <a:solidFill>
                  <a:srgbClr val="002060"/>
                </a:solidFill>
                <a:latin typeface="Noto Serif"/>
              </a:rPr>
              <a:t>8 июня (четверг) — обществознание;</a:t>
            </a:r>
          </a:p>
          <a:p>
            <a:r>
              <a:rPr lang="ru-RU" sz="1600" dirty="0">
                <a:solidFill>
                  <a:srgbClr val="002060"/>
                </a:solidFill>
                <a:latin typeface="Noto Serif"/>
              </a:rPr>
              <a:t>13 июня (вторник) — иностранные языки </a:t>
            </a:r>
            <a:r>
              <a:rPr lang="ru-RU" sz="1600" dirty="0" smtClean="0">
                <a:solidFill>
                  <a:srgbClr val="002060"/>
                </a:solidFill>
                <a:latin typeface="Noto Serif"/>
              </a:rPr>
              <a:t>(письменно)), </a:t>
            </a:r>
            <a:r>
              <a:rPr lang="ru-RU" sz="1600" dirty="0">
                <a:solidFill>
                  <a:srgbClr val="002060"/>
                </a:solidFill>
                <a:latin typeface="Noto Serif"/>
              </a:rPr>
              <a:t>биология;</a:t>
            </a:r>
          </a:p>
          <a:p>
            <a:r>
              <a:rPr lang="ru-RU" sz="1600" dirty="0">
                <a:solidFill>
                  <a:srgbClr val="002060"/>
                </a:solidFill>
                <a:latin typeface="Noto Serif"/>
              </a:rPr>
              <a:t>16 июня (пятница) — иностранные языки (раздел «Говорение»);</a:t>
            </a:r>
          </a:p>
          <a:p>
            <a:r>
              <a:rPr lang="ru-RU" sz="1600" dirty="0">
                <a:solidFill>
                  <a:srgbClr val="002060"/>
                </a:solidFill>
                <a:latin typeface="Noto Serif"/>
              </a:rPr>
              <a:t>17 июня (суббота) — иностранные языки (раздел «Говорение»);</a:t>
            </a:r>
          </a:p>
          <a:p>
            <a:r>
              <a:rPr lang="ru-RU" sz="1600" dirty="0">
                <a:solidFill>
                  <a:srgbClr val="002060"/>
                </a:solidFill>
                <a:latin typeface="Noto Serif"/>
              </a:rPr>
              <a:t>19 июня (понедельник) — </a:t>
            </a:r>
            <a:r>
              <a:rPr lang="ru-RU" sz="1600" dirty="0" smtClean="0">
                <a:solidFill>
                  <a:srgbClr val="002060"/>
                </a:solidFill>
                <a:latin typeface="Noto Serif"/>
              </a:rPr>
              <a:t>информатика и ИКТ (КЕГЭ);</a:t>
            </a:r>
            <a:endParaRPr lang="ru-RU" sz="1600" dirty="0">
              <a:solidFill>
                <a:srgbClr val="002060"/>
              </a:solidFill>
              <a:latin typeface="Noto Serif"/>
            </a:endParaRPr>
          </a:p>
          <a:p>
            <a:r>
              <a:rPr lang="ru-RU" sz="1600" dirty="0">
                <a:solidFill>
                  <a:srgbClr val="002060"/>
                </a:solidFill>
                <a:latin typeface="Noto Serif"/>
              </a:rPr>
              <a:t>20 июня (вторник) — </a:t>
            </a:r>
            <a:r>
              <a:rPr lang="ru-RU" sz="1600" dirty="0" smtClean="0">
                <a:solidFill>
                  <a:srgbClr val="002060"/>
                </a:solidFill>
                <a:latin typeface="Noto Serif"/>
              </a:rPr>
              <a:t>информатика и ИКТ (КЕГЭ).</a:t>
            </a:r>
            <a:endParaRPr lang="ru-RU" sz="1600" b="0" i="0" dirty="0">
              <a:solidFill>
                <a:srgbClr val="002060"/>
              </a:solidFill>
              <a:effectLst/>
              <a:latin typeface="Noto Serif"/>
            </a:endParaRPr>
          </a:p>
        </p:txBody>
      </p:sp>
      <p:sp>
        <p:nvSpPr>
          <p:cNvPr id="8" name="TextBox 7"/>
          <p:cNvSpPr txBox="1"/>
          <p:nvPr/>
        </p:nvSpPr>
        <p:spPr>
          <a:xfrm>
            <a:off x="1879395" y="3642936"/>
            <a:ext cx="3927678" cy="400110"/>
          </a:xfrm>
          <a:prstGeom prst="rect">
            <a:avLst/>
          </a:prstGeom>
          <a:noFill/>
        </p:spPr>
        <p:txBody>
          <a:bodyPr wrap="none" rtlCol="0">
            <a:spAutoFit/>
          </a:bodyPr>
          <a:lstStyle/>
          <a:p>
            <a:r>
              <a:rPr lang="ru-RU" sz="2000" b="1" dirty="0" smtClean="0">
                <a:solidFill>
                  <a:srgbClr val="C00000"/>
                </a:solidFill>
              </a:rPr>
              <a:t>Резервные дни основного периода</a:t>
            </a:r>
            <a:endParaRPr lang="ru-RU" sz="2000" b="1" dirty="0">
              <a:solidFill>
                <a:srgbClr val="C00000"/>
              </a:solidFill>
            </a:endParaRPr>
          </a:p>
        </p:txBody>
      </p:sp>
      <p:sp>
        <p:nvSpPr>
          <p:cNvPr id="9" name="Прямоугольник 8"/>
          <p:cNvSpPr/>
          <p:nvPr/>
        </p:nvSpPr>
        <p:spPr>
          <a:xfrm>
            <a:off x="513398" y="4009099"/>
            <a:ext cx="6161722" cy="2836674"/>
          </a:xfrm>
          <a:prstGeom prst="rect">
            <a:avLst/>
          </a:prstGeom>
        </p:spPr>
        <p:txBody>
          <a:bodyPr wrap="square">
            <a:spAutoFit/>
          </a:bodyPr>
          <a:lstStyle/>
          <a:p>
            <a:pPr>
              <a:lnSpc>
                <a:spcPts val="1725"/>
              </a:lnSpc>
              <a:spcAft>
                <a:spcPts val="1125"/>
              </a:spcAft>
            </a:pPr>
            <a:r>
              <a:rPr lang="ru-RU" sz="1600" dirty="0">
                <a:solidFill>
                  <a:srgbClr val="002060"/>
                </a:solidFill>
                <a:latin typeface="Noto Serif"/>
                <a:ea typeface="Times New Roman" panose="02020603050405020304" pitchFamily="18" charset="0"/>
              </a:rPr>
              <a:t>22 июня (четверг) — русский </a:t>
            </a:r>
            <a:r>
              <a:rPr lang="ru-RU" sz="1600" dirty="0" smtClean="0">
                <a:solidFill>
                  <a:srgbClr val="002060"/>
                </a:solidFill>
                <a:latin typeface="Noto Serif"/>
                <a:ea typeface="Times New Roman" panose="02020603050405020304" pitchFamily="18" charset="0"/>
              </a:rPr>
              <a:t>язык;			              23 </a:t>
            </a:r>
            <a:r>
              <a:rPr lang="ru-RU" sz="1600" dirty="0">
                <a:solidFill>
                  <a:srgbClr val="002060"/>
                </a:solidFill>
                <a:latin typeface="Noto Serif"/>
                <a:ea typeface="Times New Roman" panose="02020603050405020304" pitchFamily="18" charset="0"/>
              </a:rPr>
              <a:t>июня (пятница) — география, литература, иностранные языки (раздел «Говорение</a:t>
            </a:r>
            <a:r>
              <a:rPr lang="ru-RU" sz="1600" dirty="0" smtClean="0">
                <a:solidFill>
                  <a:srgbClr val="002060"/>
                </a:solidFill>
                <a:latin typeface="Noto Serif"/>
                <a:ea typeface="Times New Roman" panose="02020603050405020304" pitchFamily="18" charset="0"/>
              </a:rPr>
              <a:t>»);				              26 </a:t>
            </a:r>
            <a:r>
              <a:rPr lang="ru-RU" sz="1600" dirty="0">
                <a:solidFill>
                  <a:srgbClr val="002060"/>
                </a:solidFill>
                <a:latin typeface="Noto Serif"/>
                <a:ea typeface="Times New Roman" panose="02020603050405020304" pitchFamily="18" charset="0"/>
              </a:rPr>
              <a:t>июня (понедельник) —математика профиль</a:t>
            </a:r>
            <a:r>
              <a:rPr lang="ru-RU" sz="1600" dirty="0" smtClean="0">
                <a:solidFill>
                  <a:srgbClr val="002060"/>
                </a:solidFill>
                <a:latin typeface="Noto Serif"/>
                <a:ea typeface="Times New Roman" panose="02020603050405020304" pitchFamily="18" charset="0"/>
              </a:rPr>
              <a:t>.,</a:t>
            </a:r>
            <a:r>
              <a:rPr lang="ru-RU" sz="1600" dirty="0" smtClean="0">
                <a:solidFill>
                  <a:srgbClr val="002060"/>
                </a:solidFill>
                <a:latin typeface="Noto Serif"/>
              </a:rPr>
              <a:t> </a:t>
            </a:r>
            <a:r>
              <a:rPr lang="ru-RU" sz="1600" dirty="0">
                <a:solidFill>
                  <a:srgbClr val="002060"/>
                </a:solidFill>
                <a:latin typeface="Noto Serif"/>
              </a:rPr>
              <a:t>математика </a:t>
            </a:r>
            <a:r>
              <a:rPr lang="ru-RU" sz="1600" dirty="0" smtClean="0">
                <a:solidFill>
                  <a:srgbClr val="002060"/>
                </a:solidFill>
                <a:latin typeface="Noto Serif"/>
              </a:rPr>
              <a:t>базовая;</a:t>
            </a:r>
          </a:p>
          <a:p>
            <a:pPr>
              <a:lnSpc>
                <a:spcPts val="1725"/>
              </a:lnSpc>
              <a:spcAft>
                <a:spcPts val="1125"/>
              </a:spcAft>
            </a:pPr>
            <a:r>
              <a:rPr lang="ru-RU" sz="1600" dirty="0" smtClean="0">
                <a:solidFill>
                  <a:srgbClr val="002060"/>
                </a:solidFill>
                <a:latin typeface="Noto Serif"/>
                <a:ea typeface="Times New Roman" panose="02020603050405020304" pitchFamily="18" charset="0"/>
              </a:rPr>
              <a:t>27 июня (вторник) — иностранные языки (письменно), </a:t>
            </a:r>
            <a:r>
              <a:rPr lang="ru-RU" sz="1600" dirty="0">
                <a:solidFill>
                  <a:srgbClr val="002060"/>
                </a:solidFill>
                <a:latin typeface="Noto Serif"/>
                <a:ea typeface="Times New Roman" panose="02020603050405020304" pitchFamily="18" charset="0"/>
              </a:rPr>
              <a:t>биология, информатика и ИКТ(КЕГЭ);</a:t>
            </a:r>
          </a:p>
          <a:p>
            <a:pPr>
              <a:lnSpc>
                <a:spcPts val="1725"/>
              </a:lnSpc>
              <a:spcAft>
                <a:spcPts val="1125"/>
              </a:spcAft>
            </a:pPr>
            <a:r>
              <a:rPr lang="ru-RU" sz="1600" dirty="0">
                <a:solidFill>
                  <a:srgbClr val="002060"/>
                </a:solidFill>
                <a:latin typeface="Noto Serif"/>
                <a:ea typeface="Times New Roman" panose="02020603050405020304" pitchFamily="18" charset="0"/>
              </a:rPr>
              <a:t>28 июня (среда) — обществознание, химия;</a:t>
            </a:r>
          </a:p>
          <a:p>
            <a:pPr>
              <a:lnSpc>
                <a:spcPts val="1725"/>
              </a:lnSpc>
              <a:spcAft>
                <a:spcPts val="1125"/>
              </a:spcAft>
            </a:pPr>
            <a:r>
              <a:rPr lang="ru-RU" sz="1600" dirty="0">
                <a:solidFill>
                  <a:srgbClr val="002060"/>
                </a:solidFill>
                <a:latin typeface="Noto Serif"/>
                <a:ea typeface="Times New Roman" panose="02020603050405020304" pitchFamily="18" charset="0"/>
              </a:rPr>
              <a:t>29 июня (четверг) — история, физика;</a:t>
            </a:r>
          </a:p>
          <a:p>
            <a:pPr>
              <a:lnSpc>
                <a:spcPts val="1725"/>
              </a:lnSpc>
              <a:spcAft>
                <a:spcPts val="1125"/>
              </a:spcAft>
            </a:pPr>
            <a:r>
              <a:rPr lang="ru-RU" sz="1600" dirty="0">
                <a:solidFill>
                  <a:srgbClr val="002060"/>
                </a:solidFill>
                <a:latin typeface="Noto Serif"/>
                <a:ea typeface="Times New Roman" panose="02020603050405020304" pitchFamily="18" charset="0"/>
              </a:rPr>
              <a:t>1 июля (суббота) — по всем учебным предметам</a:t>
            </a:r>
            <a:r>
              <a:rPr lang="ru-RU" dirty="0">
                <a:solidFill>
                  <a:srgbClr val="002060"/>
                </a:solidFill>
                <a:latin typeface="Noto Serif"/>
                <a:ea typeface="Times New Roman" panose="02020603050405020304" pitchFamily="18" charset="0"/>
              </a:rPr>
              <a:t>.</a:t>
            </a:r>
            <a:endParaRPr lang="ru-RU"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234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83" y="333820"/>
            <a:ext cx="8886611" cy="954107"/>
          </a:xfrm>
          <a:prstGeom prst="rect">
            <a:avLst/>
          </a:prstGeom>
        </p:spPr>
        <p:txBody>
          <a:bodyPr wrap="square">
            <a:spAutoFit/>
          </a:bodyPr>
          <a:lstStyle/>
          <a:p>
            <a:pPr algn="ctr"/>
            <a:r>
              <a:rPr lang="ru-RU" sz="2800" b="1" dirty="0">
                <a:solidFill>
                  <a:srgbClr val="002060"/>
                </a:solidFill>
              </a:rPr>
              <a:t>Срок подачи заявлений на участие в </a:t>
            </a:r>
            <a:r>
              <a:rPr lang="ru-RU" sz="2800" b="1" dirty="0" smtClean="0">
                <a:solidFill>
                  <a:srgbClr val="002060"/>
                </a:solidFill>
              </a:rPr>
              <a:t>ГИА – 11    </a:t>
            </a:r>
          </a:p>
          <a:p>
            <a:pPr algn="ctr"/>
            <a:r>
              <a:rPr lang="ru-RU" sz="2800" b="1" dirty="0">
                <a:solidFill>
                  <a:srgbClr val="002060"/>
                </a:solidFill>
              </a:rPr>
              <a:t>-  не позднее 1 февраля </a:t>
            </a:r>
            <a:r>
              <a:rPr lang="ru-RU" sz="2800" b="1" dirty="0" smtClean="0">
                <a:solidFill>
                  <a:srgbClr val="002060"/>
                </a:solidFill>
              </a:rPr>
              <a:t>2023года </a:t>
            </a:r>
            <a:r>
              <a:rPr lang="ru-RU" sz="2800" b="1" dirty="0">
                <a:solidFill>
                  <a:srgbClr val="002060"/>
                </a:solidFill>
              </a:rPr>
              <a:t>(включительно) </a:t>
            </a:r>
          </a:p>
        </p:txBody>
      </p:sp>
      <p:sp>
        <p:nvSpPr>
          <p:cNvPr id="3" name="Прямоугольник 2"/>
          <p:cNvSpPr/>
          <p:nvPr/>
        </p:nvSpPr>
        <p:spPr>
          <a:xfrm>
            <a:off x="764125" y="1516966"/>
            <a:ext cx="10679322" cy="3785652"/>
          </a:xfrm>
          <a:prstGeom prst="rect">
            <a:avLst/>
          </a:prstGeom>
        </p:spPr>
        <p:txBody>
          <a:bodyPr wrap="square">
            <a:spAutoFit/>
          </a:bodyPr>
          <a:lstStyle/>
          <a:p>
            <a:pPr algn="ctr">
              <a:lnSpc>
                <a:spcPct val="120000"/>
              </a:lnSpc>
            </a:pPr>
            <a:r>
              <a:rPr lang="ru-RU" sz="2400" b="1" dirty="0">
                <a:solidFill>
                  <a:srgbClr val="C00000"/>
                </a:solidFill>
              </a:rPr>
              <a:t>Для получения аттестата выпускники текущего года сдают обязательные предметы — русский язык и </a:t>
            </a:r>
            <a:r>
              <a:rPr lang="ru-RU" sz="2400" b="1" dirty="0" smtClean="0">
                <a:solidFill>
                  <a:srgbClr val="C00000"/>
                </a:solidFill>
              </a:rPr>
              <a:t>математику </a:t>
            </a:r>
          </a:p>
          <a:p>
            <a:pPr algn="ctr">
              <a:lnSpc>
                <a:spcPct val="120000"/>
              </a:lnSpc>
            </a:pPr>
            <a:r>
              <a:rPr lang="ru-RU" sz="2400" b="1" dirty="0" smtClean="0">
                <a:solidFill>
                  <a:srgbClr val="C00000"/>
                </a:solidFill>
              </a:rPr>
              <a:t>(базового</a:t>
            </a:r>
            <a:r>
              <a:rPr lang="ru-RU" sz="3200" b="1" dirty="0" smtClean="0">
                <a:solidFill>
                  <a:srgbClr val="C00000"/>
                </a:solidFill>
              </a:rPr>
              <a:t> или </a:t>
            </a:r>
            <a:r>
              <a:rPr lang="ru-RU" sz="2400" b="1" dirty="0" smtClean="0">
                <a:solidFill>
                  <a:srgbClr val="C00000"/>
                </a:solidFill>
              </a:rPr>
              <a:t>профильного уровня*). </a:t>
            </a:r>
          </a:p>
          <a:p>
            <a:pPr algn="ctr">
              <a:lnSpc>
                <a:spcPct val="120000"/>
              </a:lnSpc>
            </a:pPr>
            <a:r>
              <a:rPr lang="ru-RU" sz="2400" b="1" dirty="0" smtClean="0">
                <a:solidFill>
                  <a:srgbClr val="002060"/>
                </a:solidFill>
              </a:rPr>
              <a:t>Для получения аттестата необходимо набрать баллы :</a:t>
            </a:r>
          </a:p>
          <a:p>
            <a:pPr algn="ctr">
              <a:lnSpc>
                <a:spcPct val="120000"/>
              </a:lnSpc>
            </a:pPr>
            <a:r>
              <a:rPr lang="ru-RU" sz="2400" b="1" dirty="0" smtClean="0">
                <a:solidFill>
                  <a:srgbClr val="002060"/>
                </a:solidFill>
              </a:rPr>
              <a:t>Русский язык – 24 балла,</a:t>
            </a:r>
          </a:p>
          <a:p>
            <a:pPr algn="ctr">
              <a:lnSpc>
                <a:spcPct val="120000"/>
              </a:lnSpc>
            </a:pPr>
            <a:r>
              <a:rPr lang="ru-RU" sz="2400" b="1" dirty="0" smtClean="0">
                <a:solidFill>
                  <a:srgbClr val="002060"/>
                </a:solidFill>
              </a:rPr>
              <a:t>Математика профильная – 27 баллов / базовая – оценку «3».</a:t>
            </a:r>
            <a:endParaRPr lang="ru-RU" sz="2400" b="1" dirty="0">
              <a:solidFill>
                <a:srgbClr val="002060"/>
              </a:solidFill>
            </a:endParaRPr>
          </a:p>
          <a:p>
            <a:pPr algn="ctr">
              <a:lnSpc>
                <a:spcPct val="120000"/>
              </a:lnSpc>
            </a:pPr>
            <a:endParaRPr lang="ru-RU" sz="2400" b="1" dirty="0">
              <a:solidFill>
                <a:srgbClr val="C00000"/>
              </a:solidFill>
            </a:endParaRPr>
          </a:p>
          <a:p>
            <a:pPr algn="ctr">
              <a:lnSpc>
                <a:spcPct val="120000"/>
              </a:lnSpc>
            </a:pPr>
            <a:r>
              <a:rPr lang="ru-RU" sz="2400" b="1" dirty="0">
                <a:solidFill>
                  <a:srgbClr val="C00000"/>
                </a:solidFill>
              </a:rPr>
              <a:t>Другие предметы ЕГЭ участники сдают на добровольной основе.</a:t>
            </a:r>
          </a:p>
        </p:txBody>
      </p:sp>
      <p:pic>
        <p:nvPicPr>
          <p:cNvPr id="10" name="Рисунок 9"/>
          <p:cNvPicPr>
            <a:picLocks noChangeAspect="1"/>
          </p:cNvPicPr>
          <p:nvPr/>
        </p:nvPicPr>
        <p:blipFill>
          <a:blip r:embed="rId2"/>
          <a:stretch>
            <a:fillRect/>
          </a:stretch>
        </p:blipFill>
        <p:spPr>
          <a:xfrm>
            <a:off x="15573" y="5302617"/>
            <a:ext cx="2069044" cy="1487125"/>
          </a:xfrm>
          <a:prstGeom prst="rect">
            <a:avLst/>
          </a:prstGeom>
        </p:spPr>
      </p:pic>
      <p:pic>
        <p:nvPicPr>
          <p:cNvPr id="5" name="Рисунок 4"/>
          <p:cNvPicPr>
            <a:picLocks noChangeAspect="1"/>
          </p:cNvPicPr>
          <p:nvPr/>
        </p:nvPicPr>
        <p:blipFill>
          <a:blip r:embed="rId3"/>
          <a:stretch>
            <a:fillRect/>
          </a:stretch>
        </p:blipFill>
        <p:spPr>
          <a:xfrm>
            <a:off x="8699260" y="-33496"/>
            <a:ext cx="3492739" cy="1550462"/>
          </a:xfrm>
          <a:prstGeom prst="rect">
            <a:avLst/>
          </a:prstGeom>
        </p:spPr>
      </p:pic>
    </p:spTree>
    <p:extLst>
      <p:ext uri="{BB962C8B-B14F-4D97-AF65-F5344CB8AC3E}">
        <p14:creationId xmlns:p14="http://schemas.microsoft.com/office/powerpoint/2010/main" val="336395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86" y="191193"/>
            <a:ext cx="11438313" cy="6309420"/>
          </a:xfrm>
          <a:prstGeom prst="rect">
            <a:avLst/>
          </a:prstGeom>
          <a:noFill/>
        </p:spPr>
        <p:txBody>
          <a:bodyPr wrap="square" rtlCol="0">
            <a:spAutoFit/>
          </a:bodyPr>
          <a:lstStyle/>
          <a:p>
            <a:pPr algn="just"/>
            <a:r>
              <a:rPr lang="ru-RU" sz="2000" b="1" dirty="0" smtClean="0"/>
              <a:t>	</a:t>
            </a:r>
            <a:r>
              <a:rPr lang="ru-RU" sz="2000" b="1" dirty="0" smtClean="0">
                <a:solidFill>
                  <a:srgbClr val="FF0000"/>
                </a:solidFill>
              </a:rPr>
              <a:t>Выпускникам, планирующих продолжение обучения в вузах, необходимо как можно раньше определиться с профилем будущего высшего образования </a:t>
            </a:r>
            <a:r>
              <a:rPr lang="ru-RU" sz="2000" b="1" dirty="0" smtClean="0">
                <a:solidFill>
                  <a:srgbClr val="002060"/>
                </a:solidFill>
              </a:rPr>
              <a:t>и, в соответствии с перечнями вступительных испытаний  на то или иное направление подготовки (специальность) в вузах, решить в каких предметах ЕГЭ по выбору участвовать.</a:t>
            </a:r>
          </a:p>
          <a:p>
            <a:pPr algn="just"/>
            <a:r>
              <a:rPr lang="ru-RU" sz="2000" b="1" dirty="0" smtClean="0">
                <a:solidFill>
                  <a:srgbClr val="002060"/>
                </a:solidFill>
              </a:rPr>
              <a:t>	При этом надо по возможности объективно оценить свой уровень подготовки по этим предметам, чтобы выбор предметов ЕГЭ был наиболее оптимальным, что позволит реализовать конституционное право гражданина России на получение бесплатного высшего образования на конкурсной основе. </a:t>
            </a:r>
          </a:p>
          <a:p>
            <a:pPr algn="just"/>
            <a:r>
              <a:rPr lang="ru-RU" sz="2000" b="1" dirty="0" smtClean="0">
                <a:solidFill>
                  <a:srgbClr val="002060"/>
                </a:solidFill>
              </a:rPr>
              <a:t>	</a:t>
            </a:r>
            <a:r>
              <a:rPr lang="ru-RU" sz="2000" b="1" dirty="0" smtClean="0">
                <a:solidFill>
                  <a:srgbClr val="FF0000"/>
                </a:solidFill>
              </a:rPr>
              <a:t>До 1 ноября 2022 г. все вузы Российской Федерации на своих официальных сайтах выставили правила приёма на  2023-24 учебный год</a:t>
            </a:r>
            <a:r>
              <a:rPr lang="ru-RU" sz="2000" b="1" dirty="0" smtClean="0">
                <a:solidFill>
                  <a:srgbClr val="002060"/>
                </a:solidFill>
              </a:rPr>
              <a:t>, а также информацию о направлениях подготовки (специальностях), контрольных цифрах приёма на все формы обучения, перечнях вступительных испытаний, минимальном количестве </a:t>
            </a:r>
            <a:r>
              <a:rPr lang="ru-RU" sz="2000" b="1" dirty="0">
                <a:solidFill>
                  <a:srgbClr val="002060"/>
                </a:solidFill>
              </a:rPr>
              <a:t>баллов для каждого вступительного </a:t>
            </a:r>
            <a:r>
              <a:rPr lang="ru-RU" sz="2000" b="1" dirty="0" smtClean="0">
                <a:solidFill>
                  <a:srgbClr val="002060"/>
                </a:solidFill>
              </a:rPr>
              <a:t>испытания, учёте индивидуальных достижений  и др.</a:t>
            </a:r>
          </a:p>
          <a:p>
            <a:pPr algn="just"/>
            <a:endParaRPr lang="ru-RU" sz="2000" b="1" dirty="0">
              <a:solidFill>
                <a:srgbClr val="002060"/>
              </a:solidFill>
            </a:endParaRPr>
          </a:p>
          <a:p>
            <a:pPr algn="just"/>
            <a:r>
              <a:rPr lang="ru-RU" sz="2000" b="1" dirty="0" smtClean="0">
                <a:solidFill>
                  <a:srgbClr val="002060"/>
                </a:solidFill>
              </a:rPr>
              <a:t>	Вузы, подведомственные </a:t>
            </a:r>
            <a:r>
              <a:rPr lang="ru-RU" sz="2000" b="1" dirty="0" err="1" smtClean="0">
                <a:solidFill>
                  <a:srgbClr val="002060"/>
                </a:solidFill>
              </a:rPr>
              <a:t>Минобрнауки</a:t>
            </a:r>
            <a:r>
              <a:rPr lang="ru-RU" sz="2000" b="1" dirty="0" smtClean="0">
                <a:solidFill>
                  <a:srgbClr val="002060"/>
                </a:solidFill>
              </a:rPr>
              <a:t> России и ряд других, устанавливают минимальное количество </a:t>
            </a:r>
            <a:r>
              <a:rPr lang="ru-RU" sz="2000" b="1" dirty="0">
                <a:solidFill>
                  <a:srgbClr val="002060"/>
                </a:solidFill>
              </a:rPr>
              <a:t>баллов </a:t>
            </a:r>
            <a:r>
              <a:rPr lang="ru-RU" sz="2000" b="1" dirty="0" smtClean="0">
                <a:solidFill>
                  <a:srgbClr val="002060"/>
                </a:solidFill>
              </a:rPr>
              <a:t> вступительных испытаний (ЕГЭ) по предметам  заметно большее, чем установлено </a:t>
            </a:r>
            <a:r>
              <a:rPr lang="ru-RU" sz="2000" b="1" dirty="0" err="1" smtClean="0">
                <a:solidFill>
                  <a:srgbClr val="002060"/>
                </a:solidFill>
              </a:rPr>
              <a:t>Рособрнадзором</a:t>
            </a:r>
            <a:r>
              <a:rPr lang="ru-RU" sz="2000" b="1" dirty="0" smtClean="0">
                <a:solidFill>
                  <a:srgbClr val="002060"/>
                </a:solidFill>
              </a:rPr>
              <a:t>, на отдельные специальности вузы дополнительно повышают минимальные баллы.</a:t>
            </a:r>
          </a:p>
          <a:p>
            <a:pPr algn="just"/>
            <a:r>
              <a:rPr lang="ru-RU" sz="1600" i="1" dirty="0" smtClean="0">
                <a:solidFill>
                  <a:srgbClr val="002060"/>
                </a:solidFill>
              </a:rPr>
              <a:t>(Приказ </a:t>
            </a:r>
            <a:r>
              <a:rPr lang="ru-RU" sz="1600" i="1" dirty="0" err="1">
                <a:solidFill>
                  <a:srgbClr val="002060"/>
                </a:solidFill>
              </a:rPr>
              <a:t>Минобрнауки</a:t>
            </a:r>
            <a:r>
              <a:rPr lang="ru-RU" sz="1600" i="1" dirty="0">
                <a:solidFill>
                  <a:srgbClr val="002060"/>
                </a:solidFill>
              </a:rPr>
              <a:t> России от 12 августа 2022г. №758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находящихся в ведении Министерства науки и высшего образования Российской Федерации, на 2023/2024 учебный год)</a:t>
            </a:r>
            <a:r>
              <a:rPr lang="ru-RU" sz="1600" i="1" dirty="0" smtClean="0">
                <a:solidFill>
                  <a:srgbClr val="002060"/>
                </a:solidFill>
              </a:rPr>
              <a:t> </a:t>
            </a:r>
            <a:endParaRPr lang="ru-RU" sz="1600" i="1" dirty="0">
              <a:solidFill>
                <a:srgbClr val="002060"/>
              </a:solidFill>
            </a:endParaRPr>
          </a:p>
        </p:txBody>
      </p:sp>
    </p:spTree>
    <p:extLst>
      <p:ext uri="{BB962C8B-B14F-4D97-AF65-F5344CB8AC3E}">
        <p14:creationId xmlns:p14="http://schemas.microsoft.com/office/powerpoint/2010/main" val="375120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6173" y="0"/>
            <a:ext cx="10772775" cy="1122218"/>
          </a:xfrm>
        </p:spPr>
        <p:txBody>
          <a:bodyPr>
            <a:normAutofit fontScale="90000"/>
          </a:bodyPr>
          <a:lstStyle/>
          <a:p>
            <a:pPr algn="ctr"/>
            <a:r>
              <a:rPr lang="ru-RU" sz="4000" b="1" dirty="0">
                <a:solidFill>
                  <a:srgbClr val="C00000"/>
                </a:solidFill>
              </a:rPr>
              <a:t>Приём в  государственные вузы РСО-А на 2023/24 учебный год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060806797"/>
              </p:ext>
            </p:extLst>
          </p:nvPr>
        </p:nvGraphicFramePr>
        <p:xfrm>
          <a:off x="191191" y="1012105"/>
          <a:ext cx="11853951" cy="5682780"/>
        </p:xfrm>
        <a:graphic>
          <a:graphicData uri="http://schemas.openxmlformats.org/drawingml/2006/table">
            <a:tbl>
              <a:tblPr>
                <a:tableStyleId>{5C22544A-7EE6-4342-B048-85BDC9FD1C3A}</a:tableStyleId>
              </a:tblPr>
              <a:tblGrid>
                <a:gridCol w="3992589">
                  <a:extLst>
                    <a:ext uri="{9D8B030D-6E8A-4147-A177-3AD203B41FA5}">
                      <a16:colId xmlns="" xmlns:a16="http://schemas.microsoft.com/office/drawing/2014/main" val="603466779"/>
                    </a:ext>
                  </a:extLst>
                </a:gridCol>
                <a:gridCol w="4687152">
                  <a:extLst>
                    <a:ext uri="{9D8B030D-6E8A-4147-A177-3AD203B41FA5}">
                      <a16:colId xmlns="" xmlns:a16="http://schemas.microsoft.com/office/drawing/2014/main" val="3129423556"/>
                    </a:ext>
                  </a:extLst>
                </a:gridCol>
                <a:gridCol w="1097351">
                  <a:extLst>
                    <a:ext uri="{9D8B030D-6E8A-4147-A177-3AD203B41FA5}">
                      <a16:colId xmlns="" xmlns:a16="http://schemas.microsoft.com/office/drawing/2014/main" val="3618362660"/>
                    </a:ext>
                  </a:extLst>
                </a:gridCol>
                <a:gridCol w="1097898">
                  <a:extLst>
                    <a:ext uri="{9D8B030D-6E8A-4147-A177-3AD203B41FA5}">
                      <a16:colId xmlns="" xmlns:a16="http://schemas.microsoft.com/office/drawing/2014/main" val="256930145"/>
                    </a:ext>
                  </a:extLst>
                </a:gridCol>
                <a:gridCol w="978961">
                  <a:extLst>
                    <a:ext uri="{9D8B030D-6E8A-4147-A177-3AD203B41FA5}">
                      <a16:colId xmlns="" xmlns:a16="http://schemas.microsoft.com/office/drawing/2014/main" val="2841474984"/>
                    </a:ext>
                  </a:extLst>
                </a:gridCol>
              </a:tblGrid>
              <a:tr h="958011">
                <a:tc rowSpan="2">
                  <a:txBody>
                    <a:bodyPr/>
                    <a:lstStyle/>
                    <a:p>
                      <a:pPr algn="ctr" fontAlgn="ctr"/>
                      <a:r>
                        <a:rPr lang="ru-RU" sz="2800" b="1" u="none" strike="noStrike" dirty="0">
                          <a:effectLst/>
                          <a:latin typeface="+mn-lt"/>
                        </a:rPr>
                        <a:t>ВУЗ</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2800" b="1" u="none" strike="noStrike" dirty="0">
                          <a:effectLst/>
                          <a:latin typeface="+mn-lt"/>
                        </a:rPr>
                        <a:t>Официальный сайт вуза</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2400" b="1" u="none" strike="noStrike" dirty="0">
                          <a:effectLst/>
                          <a:latin typeface="+mn-lt"/>
                        </a:rPr>
                        <a:t>КЦП по программам </a:t>
                      </a:r>
                      <a:r>
                        <a:rPr lang="ru-RU" sz="2400" b="1" u="none" strike="noStrike" dirty="0" err="1">
                          <a:effectLst/>
                          <a:latin typeface="+mn-lt"/>
                        </a:rPr>
                        <a:t>бакалавриата</a:t>
                      </a:r>
                      <a:r>
                        <a:rPr lang="ru-RU" sz="2400" b="1" u="none" strike="noStrike" dirty="0">
                          <a:effectLst/>
                          <a:latin typeface="+mn-lt"/>
                        </a:rPr>
                        <a:t> и </a:t>
                      </a:r>
                      <a:r>
                        <a:rPr lang="ru-RU" sz="2400" b="1" u="none" strike="noStrike" dirty="0" err="1">
                          <a:effectLst/>
                          <a:latin typeface="+mn-lt"/>
                        </a:rPr>
                        <a:t>специалитета</a:t>
                      </a:r>
                      <a:r>
                        <a:rPr lang="ru-RU" sz="2400" b="1" u="none" strike="noStrike" dirty="0">
                          <a:effectLst/>
                          <a:latin typeface="+mn-lt"/>
                        </a:rPr>
                        <a:t> </a:t>
                      </a:r>
                      <a:r>
                        <a:rPr lang="ru-RU" sz="1800" u="none" strike="noStrike" dirty="0">
                          <a:effectLst/>
                          <a:latin typeface="+mn-lt"/>
                        </a:rPr>
                        <a:t>(за счет бюджета, общий конкурс)</a:t>
                      </a:r>
                      <a:endParaRPr lang="ru-RU" sz="1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9500358"/>
                  </a:ext>
                </a:extLst>
              </a:tr>
              <a:tr h="649228">
                <a:tc vMerge="1">
                  <a:txBody>
                    <a:bodyPr/>
                    <a:lstStyle/>
                    <a:p>
                      <a:endParaRPr lang="ru-RU"/>
                    </a:p>
                  </a:txBody>
                  <a:tcPr/>
                </a:tc>
                <a:tc vMerge="1">
                  <a:txBody>
                    <a:bodyPr/>
                    <a:lstStyle/>
                    <a:p>
                      <a:endParaRPr lang="ru-RU"/>
                    </a:p>
                  </a:txBody>
                  <a:tcPr/>
                </a:tc>
                <a:tc>
                  <a:txBody>
                    <a:bodyPr/>
                    <a:lstStyle/>
                    <a:p>
                      <a:pPr algn="ctr" fontAlgn="b"/>
                      <a:r>
                        <a:rPr lang="ru-RU" sz="2000" u="none" strike="noStrike" dirty="0" smtClean="0">
                          <a:effectLst/>
                          <a:latin typeface="+mn-lt"/>
                        </a:rPr>
                        <a:t>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Очно-заочная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 xmlns:a16="http://schemas.microsoft.com/office/drawing/2014/main" val="467962697"/>
                  </a:ext>
                </a:extLst>
              </a:tr>
              <a:tr h="502953">
                <a:tc>
                  <a:txBody>
                    <a:bodyPr/>
                    <a:lstStyle/>
                    <a:p>
                      <a:pPr algn="l" fontAlgn="b"/>
                      <a:r>
                        <a:rPr lang="ru-RU" sz="2800" b="1" u="none" strike="noStrike" dirty="0">
                          <a:solidFill>
                            <a:schemeClr val="tx1"/>
                          </a:solidFill>
                          <a:effectLst/>
                          <a:latin typeface="+mn-lt"/>
                        </a:rPr>
                        <a:t>СОГУ им. К.Л. Хетагурова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sng" strike="noStrike" dirty="0">
                          <a:solidFill>
                            <a:schemeClr val="tx1"/>
                          </a:solidFill>
                          <a:effectLst/>
                          <a:latin typeface="+mn-lt"/>
                          <a:hlinkClick r:id="rId2"/>
                        </a:rPr>
                        <a:t>https://www.nosu.ru</a:t>
                      </a:r>
                      <a:endParaRPr lang="en-US" sz="2800" b="0" i="0" u="sng"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654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40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 xmlns:a16="http://schemas.microsoft.com/office/drawing/2014/main" val="129238093"/>
                  </a:ext>
                </a:extLst>
              </a:tr>
              <a:tr h="502953">
                <a:tc>
                  <a:txBody>
                    <a:bodyPr/>
                    <a:lstStyle/>
                    <a:p>
                      <a:pPr algn="l" fontAlgn="b"/>
                      <a:r>
                        <a:rPr lang="ru-RU" sz="2800" b="1" u="none" strike="noStrike" dirty="0">
                          <a:solidFill>
                            <a:schemeClr val="tx1"/>
                          </a:solidFill>
                          <a:effectLst/>
                          <a:latin typeface="+mn-lt"/>
                        </a:rPr>
                        <a:t>СКГМИ (ГТУ)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https://www.skgmi-gtu.ru/ru-ru/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544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110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25</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 xmlns:a16="http://schemas.microsoft.com/office/drawing/2014/main" val="3139275851"/>
                  </a:ext>
                </a:extLst>
              </a:tr>
              <a:tr h="502953">
                <a:tc>
                  <a:txBody>
                    <a:bodyPr/>
                    <a:lstStyle/>
                    <a:p>
                      <a:pPr algn="l" fontAlgn="b"/>
                      <a:r>
                        <a:rPr lang="ru-RU" sz="2800" b="1" u="none" strike="noStrike" dirty="0">
                          <a:solidFill>
                            <a:schemeClr val="tx1"/>
                          </a:solidFill>
                          <a:effectLst/>
                          <a:latin typeface="+mn-lt"/>
                        </a:rPr>
                        <a:t>ГГАУ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hlinkClick r:id="rId3"/>
                        </a:rPr>
                        <a:t>https://gorskigau.ru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197</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176</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 xmlns:a16="http://schemas.microsoft.com/office/drawing/2014/main" val="2737889666"/>
                  </a:ext>
                </a:extLst>
              </a:tr>
              <a:tr h="502953">
                <a:tc>
                  <a:txBody>
                    <a:bodyPr/>
                    <a:lstStyle/>
                    <a:p>
                      <a:pPr algn="l" fontAlgn="b"/>
                      <a:r>
                        <a:rPr lang="ru-RU" sz="2800" b="1" u="none" strike="noStrike" dirty="0">
                          <a:solidFill>
                            <a:schemeClr val="tx1"/>
                          </a:solidFill>
                          <a:effectLst/>
                          <a:latin typeface="+mn-lt"/>
                        </a:rPr>
                        <a:t>СОГМА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https://sogma.ru</a:t>
                      </a:r>
                      <a:r>
                        <a:rPr lang="en-US" sz="2800" u="none" strike="noStrike" dirty="0" smtClean="0">
                          <a:solidFill>
                            <a:schemeClr val="tx1"/>
                          </a:solidFill>
                          <a:effectLst/>
                          <a:latin typeface="+mn-lt"/>
                        </a:rPr>
                        <a:t>/</a:t>
                      </a:r>
                      <a:endParaRPr lang="ru-RU" sz="280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380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 xmlns:a16="http://schemas.microsoft.com/office/drawing/2014/main" val="4038383926"/>
                  </a:ext>
                </a:extLst>
              </a:tr>
              <a:tr h="788210">
                <a:tc>
                  <a:txBody>
                    <a:bodyPr/>
                    <a:lstStyle/>
                    <a:p>
                      <a:pPr algn="l" fontAlgn="b"/>
                      <a:r>
                        <a:rPr lang="ru-RU" sz="2000" b="1" u="none" strike="noStrike" dirty="0">
                          <a:solidFill>
                            <a:schemeClr val="tx1"/>
                          </a:solidFill>
                          <a:effectLst/>
                          <a:latin typeface="+mn-lt"/>
                        </a:rPr>
                        <a:t>Владикавказский филиал Фин. университета при Правительстве РФ</a:t>
                      </a:r>
                      <a:endParaRPr lang="ru-RU" sz="20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http://www.fa.ru/fil/vladik/Pages/Home.aspx</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49</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 xmlns:a16="http://schemas.microsoft.com/office/drawing/2014/main" val="147212615"/>
                  </a:ext>
                </a:extLst>
              </a:tr>
              <a:tr h="502953">
                <a:tc gridSpan="2">
                  <a:txBody>
                    <a:bodyPr/>
                    <a:lstStyle/>
                    <a:p>
                      <a:pPr algn="r" fontAlgn="b"/>
                      <a:r>
                        <a:rPr lang="ru-RU" sz="3200" b="1" u="none" strike="noStrike" dirty="0">
                          <a:solidFill>
                            <a:srgbClr val="C00000"/>
                          </a:solidFill>
                          <a:effectLst/>
                          <a:latin typeface="+mn-lt"/>
                        </a:rPr>
                        <a:t>ИТОГО</a:t>
                      </a:r>
                      <a:r>
                        <a:rPr lang="ru-RU" sz="2800" b="1" u="none" strike="noStrike" dirty="0">
                          <a:effectLst/>
                          <a:latin typeface="+mn-lt"/>
                        </a:rPr>
                        <a:t> </a:t>
                      </a:r>
                      <a:endParaRPr lang="ru-RU" sz="2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b"/>
                      <a:r>
                        <a:rPr lang="ru-RU" sz="3200" b="1" u="none" strike="noStrike" dirty="0">
                          <a:solidFill>
                            <a:srgbClr val="C00000"/>
                          </a:solidFill>
                          <a:effectLst/>
                          <a:latin typeface="+mn-lt"/>
                        </a:rPr>
                        <a:t>1824</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326</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25</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 xmlns:a16="http://schemas.microsoft.com/office/drawing/2014/main" val="2620770128"/>
                  </a:ext>
                </a:extLst>
              </a:tr>
            </a:tbl>
          </a:graphicData>
        </a:graphic>
      </p:graphicFrame>
    </p:spTree>
    <p:extLst>
      <p:ext uri="{BB962C8B-B14F-4D97-AF65-F5344CB8AC3E}">
        <p14:creationId xmlns:p14="http://schemas.microsoft.com/office/powerpoint/2010/main" val="917491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347" y="67271"/>
            <a:ext cx="11188412" cy="1312642"/>
          </a:xfrm>
        </p:spPr>
        <p:txBody>
          <a:bodyPr>
            <a:normAutofit/>
          </a:bodyPr>
          <a:lstStyle/>
          <a:p>
            <a:pPr algn="ctr"/>
            <a:r>
              <a:rPr lang="ru-RU" sz="3600" b="1" dirty="0">
                <a:solidFill>
                  <a:srgbClr val="C00000"/>
                </a:solidFill>
              </a:rPr>
              <a:t>Минимальное количество баллов </a:t>
            </a:r>
            <a:r>
              <a:rPr lang="ru-RU" sz="3600" b="1" dirty="0" smtClean="0">
                <a:solidFill>
                  <a:srgbClr val="C00000"/>
                </a:solidFill>
              </a:rPr>
              <a:t>вступительных испытаний (ЕГЭ) </a:t>
            </a:r>
            <a:r>
              <a:rPr lang="ru-RU" sz="3600" b="1" dirty="0">
                <a:solidFill>
                  <a:srgbClr val="C00000"/>
                </a:solidFill>
              </a:rPr>
              <a:t>по программам </a:t>
            </a:r>
            <a:r>
              <a:rPr lang="ru-RU" sz="3600" b="1" dirty="0" err="1">
                <a:solidFill>
                  <a:srgbClr val="C00000"/>
                </a:solidFill>
              </a:rPr>
              <a:t>бакалавриата</a:t>
            </a:r>
            <a:r>
              <a:rPr lang="ru-RU" sz="3600" b="1" dirty="0">
                <a:solidFill>
                  <a:srgbClr val="C00000"/>
                </a:solidFill>
              </a:rPr>
              <a:t> и </a:t>
            </a:r>
            <a:r>
              <a:rPr lang="ru-RU" sz="3600" b="1" dirty="0" err="1">
                <a:solidFill>
                  <a:srgbClr val="C00000"/>
                </a:solidFill>
              </a:rPr>
              <a:t>специалитета</a:t>
            </a:r>
            <a:endParaRPr lang="ru-RU" sz="3600" b="1" dirty="0">
              <a:solidFill>
                <a:srgbClr val="C00000"/>
              </a:solidFill>
            </a:endParaRPr>
          </a:p>
        </p:txBody>
      </p:sp>
      <p:sp>
        <p:nvSpPr>
          <p:cNvPr id="3" name="Объект 2"/>
          <p:cNvSpPr>
            <a:spLocks noGrp="1"/>
          </p:cNvSpPr>
          <p:nvPr>
            <p:ph idx="1"/>
          </p:nvPr>
        </p:nvSpPr>
        <p:spPr>
          <a:xfrm>
            <a:off x="693281" y="1379913"/>
            <a:ext cx="10753725" cy="4638502"/>
          </a:xfrm>
          <a:ln>
            <a:solidFill>
              <a:srgbClr val="FFFF00"/>
            </a:solidFill>
          </a:ln>
        </p:spPr>
        <p:txBody>
          <a:bodyPr>
            <a:normAutofit fontScale="25000" lnSpcReduction="20000"/>
          </a:bodyPr>
          <a:lstStyle/>
          <a:p>
            <a:r>
              <a:rPr lang="ru-RU" sz="8000" b="1" dirty="0"/>
              <a:t>Предмет 			Минимальное количество </a:t>
            </a:r>
            <a:r>
              <a:rPr lang="ru-RU" sz="8000" b="1" dirty="0" smtClean="0"/>
              <a:t>баллов ЕГЭ* </a:t>
            </a:r>
            <a:endParaRPr lang="ru-RU" sz="8000" dirty="0"/>
          </a:p>
          <a:p>
            <a:r>
              <a:rPr lang="ru-RU" sz="8000" b="1" dirty="0"/>
              <a:t> </a:t>
            </a:r>
            <a:endParaRPr lang="ru-RU" sz="8000" dirty="0"/>
          </a:p>
          <a:p>
            <a:r>
              <a:rPr lang="ru-RU" sz="8000" b="1" dirty="0"/>
              <a:t>Русский язык 				40 </a:t>
            </a:r>
            <a:r>
              <a:rPr lang="ru-RU" sz="8000" b="1" dirty="0">
                <a:solidFill>
                  <a:srgbClr val="C00000"/>
                </a:solidFill>
              </a:rPr>
              <a:t>(42- СОГМА)</a:t>
            </a:r>
          </a:p>
          <a:p>
            <a:r>
              <a:rPr lang="ru-RU" sz="8000" b="1" dirty="0"/>
              <a:t>Математика 				39 </a:t>
            </a:r>
          </a:p>
          <a:p>
            <a:r>
              <a:rPr lang="ru-RU" sz="8000" b="1" dirty="0"/>
              <a:t>Физика 				</a:t>
            </a:r>
            <a:r>
              <a:rPr lang="ru-RU" sz="8000" b="1" dirty="0" smtClean="0"/>
              <a:t>39 </a:t>
            </a:r>
            <a:endParaRPr lang="ru-RU" sz="8000" b="1" dirty="0"/>
          </a:p>
          <a:p>
            <a:r>
              <a:rPr lang="ru-RU" sz="8000" b="1" dirty="0"/>
              <a:t>Химия 					39 </a:t>
            </a:r>
            <a:r>
              <a:rPr lang="ru-RU" sz="8000" b="1" dirty="0">
                <a:solidFill>
                  <a:srgbClr val="C00000"/>
                </a:solidFill>
              </a:rPr>
              <a:t>(50 –СОГУ «Стоматология», 42-СОГМА)</a:t>
            </a:r>
          </a:p>
          <a:p>
            <a:r>
              <a:rPr lang="ru-RU" sz="8000" b="1" dirty="0"/>
              <a:t>Информатика и ИКТ 		</a:t>
            </a:r>
            <a:r>
              <a:rPr lang="ru-RU" sz="8000" b="1" dirty="0" smtClean="0"/>
              <a:t>	44 </a:t>
            </a:r>
            <a:endParaRPr lang="ru-RU" sz="8000" b="1" dirty="0"/>
          </a:p>
          <a:p>
            <a:r>
              <a:rPr lang="ru-RU" sz="8000" b="1" dirty="0"/>
              <a:t>Биология 				39 </a:t>
            </a:r>
            <a:r>
              <a:rPr lang="ru-RU" sz="8000" b="1" dirty="0">
                <a:solidFill>
                  <a:srgbClr val="C00000"/>
                </a:solidFill>
              </a:rPr>
              <a:t>(42-СОГМА)</a:t>
            </a:r>
          </a:p>
          <a:p>
            <a:r>
              <a:rPr lang="ru-RU" sz="8000" b="1" dirty="0"/>
              <a:t>История 				35 </a:t>
            </a:r>
          </a:p>
          <a:p>
            <a:r>
              <a:rPr lang="ru-RU" sz="8000" b="1" dirty="0"/>
              <a:t>География 				40</a:t>
            </a:r>
          </a:p>
          <a:p>
            <a:r>
              <a:rPr lang="ru-RU" sz="8000" b="1" dirty="0"/>
              <a:t>Иностранные языки		</a:t>
            </a:r>
            <a:r>
              <a:rPr lang="ru-RU" sz="8000" b="1" dirty="0" smtClean="0"/>
              <a:t>	30</a:t>
            </a:r>
            <a:endParaRPr lang="ru-RU" sz="8000" b="1" dirty="0"/>
          </a:p>
          <a:p>
            <a:r>
              <a:rPr lang="ru-RU" sz="8000" b="1" dirty="0"/>
              <a:t>Обществознание 			</a:t>
            </a:r>
            <a:r>
              <a:rPr lang="ru-RU" sz="8000" b="1" dirty="0" smtClean="0"/>
              <a:t>45 </a:t>
            </a:r>
            <a:r>
              <a:rPr lang="ru-RU" sz="8000" b="1" dirty="0">
                <a:solidFill>
                  <a:srgbClr val="C00000"/>
                </a:solidFill>
              </a:rPr>
              <a:t>(47 – СОГУ «Юриспруденция») </a:t>
            </a:r>
          </a:p>
          <a:p>
            <a:r>
              <a:rPr lang="ru-RU" sz="8000" b="1" dirty="0"/>
              <a:t>Литература 				40 </a:t>
            </a:r>
          </a:p>
          <a:p>
            <a:endParaRPr lang="ru-RU" dirty="0"/>
          </a:p>
        </p:txBody>
      </p:sp>
      <p:sp>
        <p:nvSpPr>
          <p:cNvPr id="4" name="Прямоугольник 3"/>
          <p:cNvSpPr/>
          <p:nvPr/>
        </p:nvSpPr>
        <p:spPr>
          <a:xfrm>
            <a:off x="1169323" y="6303050"/>
            <a:ext cx="9628909" cy="368755"/>
          </a:xfrm>
          <a:prstGeom prst="rect">
            <a:avLst/>
          </a:prstGeom>
        </p:spPr>
        <p:txBody>
          <a:bodyPr wrap="square">
            <a:spAutoFit/>
          </a:bodyPr>
          <a:lstStyle/>
          <a:p>
            <a:pPr lvl="0">
              <a:lnSpc>
                <a:spcPct val="107000"/>
              </a:lnSpc>
              <a:spcAft>
                <a:spcPts val="800"/>
              </a:spcAft>
            </a:pPr>
            <a:r>
              <a:rPr lang="ru-RU" i="1" dirty="0" smtClean="0">
                <a:latin typeface="Times New Roman" panose="02020603050405020304" pitchFamily="18" charset="0"/>
                <a:ea typeface="Calibri" panose="020F0502020204030204" pitchFamily="34" charset="0"/>
                <a:cs typeface="Times New Roman" panose="02020603050405020304" pitchFamily="18" charset="0"/>
              </a:rPr>
              <a:t>* В </a:t>
            </a:r>
            <a:r>
              <a:rPr lang="ru-RU" i="1" dirty="0">
                <a:latin typeface="Times New Roman" panose="02020603050405020304" pitchFamily="18" charset="0"/>
                <a:ea typeface="Calibri" panose="020F0502020204030204" pitchFamily="34" charset="0"/>
                <a:cs typeface="Times New Roman" panose="02020603050405020304" pitchFamily="18" charset="0"/>
              </a:rPr>
              <a:t>ГГАУ минимальное количество баллов  соответствует установленным </a:t>
            </a:r>
            <a:r>
              <a:rPr lang="ru-RU" i="1" dirty="0" err="1">
                <a:latin typeface="Times New Roman" panose="02020603050405020304" pitchFamily="18" charset="0"/>
                <a:ea typeface="Calibri" panose="020F0502020204030204" pitchFamily="34" charset="0"/>
                <a:cs typeface="Times New Roman" panose="02020603050405020304" pitchFamily="18" charset="0"/>
              </a:rPr>
              <a:t>Рособрнадзором</a:t>
            </a:r>
            <a:r>
              <a:rPr lang="ru-RU" i="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3147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039" y="387770"/>
            <a:ext cx="6948921" cy="954833"/>
          </a:xfrm>
        </p:spPr>
        <p:txBody>
          <a:bodyPr>
            <a:normAutofit fontScale="90000"/>
          </a:bodyPr>
          <a:lstStyle/>
          <a:p>
            <a:r>
              <a:rPr lang="ru-RU" sz="8800" dirty="0">
                <a:solidFill>
                  <a:srgbClr val="C00000"/>
                </a:solidFill>
              </a:rPr>
              <a:t>Внимание!</a:t>
            </a:r>
            <a:br>
              <a:rPr lang="ru-RU" sz="8800" dirty="0">
                <a:solidFill>
                  <a:srgbClr val="C00000"/>
                </a:solidFill>
              </a:rPr>
            </a:br>
            <a:endParaRPr lang="ru-RU" dirty="0"/>
          </a:p>
        </p:txBody>
      </p:sp>
      <p:sp>
        <p:nvSpPr>
          <p:cNvPr id="5" name="Объект 4"/>
          <p:cNvSpPr>
            <a:spLocks noGrp="1"/>
          </p:cNvSpPr>
          <p:nvPr>
            <p:ph idx="1"/>
          </p:nvPr>
        </p:nvSpPr>
        <p:spPr>
          <a:xfrm>
            <a:off x="0" y="1215539"/>
            <a:ext cx="10753725" cy="2008149"/>
          </a:xfrm>
        </p:spPr>
        <p:txBody>
          <a:bodyPr>
            <a:normAutofit lnSpcReduction="10000"/>
          </a:bodyPr>
          <a:lstStyle/>
          <a:p>
            <a:pPr algn="ctr">
              <a:lnSpc>
                <a:spcPct val="150000"/>
              </a:lnSpc>
            </a:pPr>
            <a:r>
              <a:rPr lang="ru-RU" sz="2800" b="1" dirty="0">
                <a:solidFill>
                  <a:srgbClr val="002060"/>
                </a:solidFill>
                <a:latin typeface="Times New Roman" panose="02020603050405020304" pitchFamily="18" charset="0"/>
                <a:cs typeface="Times New Roman" panose="02020603050405020304" pitchFamily="18" charset="0"/>
              </a:rPr>
              <a:t>Минимальные проходные баллы ЕГЭ для поступления необходимо смотреть на сайте ВУЗа, в который </a:t>
            </a:r>
            <a:r>
              <a:rPr lang="ru-RU" sz="2800" b="1" dirty="0" smtClean="0">
                <a:solidFill>
                  <a:srgbClr val="002060"/>
                </a:solidFill>
                <a:latin typeface="Times New Roman" panose="02020603050405020304" pitchFamily="18" charset="0"/>
                <a:cs typeface="Times New Roman" panose="02020603050405020304" pitchFamily="18" charset="0"/>
              </a:rPr>
              <a:t>планирует поступать выпускник. </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4752304"/>
            <a:ext cx="2923504" cy="2105696"/>
          </a:xfrm>
          <a:prstGeom prst="rect">
            <a:avLst/>
          </a:prstGeom>
        </p:spPr>
      </p:pic>
      <p:sp>
        <p:nvSpPr>
          <p:cNvPr id="3" name="Прямоугольник 2"/>
          <p:cNvSpPr/>
          <p:nvPr/>
        </p:nvSpPr>
        <p:spPr>
          <a:xfrm>
            <a:off x="3513512" y="4051457"/>
            <a:ext cx="8606443" cy="1938992"/>
          </a:xfrm>
          <a:prstGeom prst="rect">
            <a:avLst/>
          </a:prstGeom>
        </p:spPr>
        <p:txBody>
          <a:bodyPr wrap="square">
            <a:spAutoFit/>
          </a:bodyPr>
          <a:lstStyle/>
          <a:p>
            <a:pPr lvl="0" defTabSz="457200">
              <a:defRPr/>
            </a:pPr>
            <a:r>
              <a:rPr lang="ru-RU" sz="2400" dirty="0">
                <a:solidFill>
                  <a:srgbClr val="002060"/>
                </a:solidFill>
                <a:latin typeface="Arial" panose="020B0604020202020204" pitchFamily="34" charset="0"/>
                <a:cs typeface="Arial" panose="020B0604020202020204" pitchFamily="34" charset="0"/>
              </a:rPr>
              <a:t>Порядок приёма в вузы РФ предусматривает возможность вузам устанавливать вступительные испытания по </a:t>
            </a:r>
            <a:r>
              <a:rPr lang="ru-RU" sz="2400" dirty="0" smtClean="0">
                <a:solidFill>
                  <a:srgbClr val="002060"/>
                </a:solidFill>
                <a:latin typeface="Arial" panose="020B0604020202020204" pitchFamily="34" charset="0"/>
                <a:cs typeface="Arial" panose="020B0604020202020204" pitchFamily="34" charset="0"/>
              </a:rPr>
              <a:t>выбору (</a:t>
            </a:r>
            <a:r>
              <a:rPr lang="ru-RU" sz="2400" i="1" dirty="0">
                <a:solidFill>
                  <a:srgbClr val="002060"/>
                </a:solidFill>
                <a:latin typeface="Arial" panose="020B0604020202020204" pitchFamily="34" charset="0"/>
                <a:cs typeface="Arial" panose="020B0604020202020204" pitchFamily="34" charset="0"/>
              </a:rPr>
              <a:t>Приказ </a:t>
            </a:r>
            <a:r>
              <a:rPr lang="ru-RU" sz="2400" i="1" dirty="0" err="1">
                <a:solidFill>
                  <a:srgbClr val="002060"/>
                </a:solidFill>
                <a:latin typeface="Arial" panose="020B0604020202020204" pitchFamily="34" charset="0"/>
                <a:cs typeface="Arial" panose="020B0604020202020204" pitchFamily="34" charset="0"/>
              </a:rPr>
              <a:t>Минобрнауки</a:t>
            </a:r>
            <a:r>
              <a:rPr lang="ru-RU" sz="2400" i="1" dirty="0">
                <a:solidFill>
                  <a:srgbClr val="002060"/>
                </a:solidFill>
                <a:latin typeface="Arial" panose="020B0604020202020204" pitchFamily="34" charset="0"/>
                <a:cs typeface="Arial" panose="020B0604020202020204" pitchFamily="34" charset="0"/>
              </a:rPr>
              <a:t> России от </a:t>
            </a:r>
            <a:r>
              <a:rPr lang="ru-RU" sz="2400" i="1" dirty="0" smtClean="0">
                <a:solidFill>
                  <a:srgbClr val="002060"/>
                </a:solidFill>
                <a:latin typeface="Arial" panose="020B0604020202020204" pitchFamily="34" charset="0"/>
                <a:cs typeface="Arial" panose="020B0604020202020204" pitchFamily="34" charset="0"/>
              </a:rPr>
              <a:t>06.08.2021 </a:t>
            </a:r>
            <a:r>
              <a:rPr lang="ru-RU" sz="2400" i="1" dirty="0">
                <a:solidFill>
                  <a:srgbClr val="002060"/>
                </a:solidFill>
                <a:latin typeface="Arial" panose="020B0604020202020204" pitchFamily="34" charset="0"/>
                <a:cs typeface="Arial" panose="020B0604020202020204" pitchFamily="34" charset="0"/>
              </a:rPr>
              <a:t>№722 ) </a:t>
            </a:r>
            <a:r>
              <a:rPr lang="ru-RU" sz="2400" dirty="0" smtClean="0">
                <a:solidFill>
                  <a:srgbClr val="002060"/>
                </a:solidFill>
                <a:latin typeface="Arial" panose="020B0604020202020204" pitchFamily="34" charset="0"/>
                <a:cs typeface="Arial" panose="020B0604020202020204" pitchFamily="34" charset="0"/>
              </a:rPr>
              <a:t>, </a:t>
            </a:r>
            <a:r>
              <a:rPr lang="ru-RU" sz="2400" b="1" u="sng" dirty="0">
                <a:solidFill>
                  <a:srgbClr val="002060"/>
                </a:solidFill>
                <a:latin typeface="Arial" panose="020B0604020202020204" pitchFamily="34" charset="0"/>
                <a:cs typeface="Arial" panose="020B0604020202020204" pitchFamily="34" charset="0"/>
              </a:rPr>
              <a:t>при этом поступающие выбирают один предмет из альтернативных</a:t>
            </a:r>
          </a:p>
        </p:txBody>
      </p:sp>
      <p:pic>
        <p:nvPicPr>
          <p:cNvPr id="4" name="Рисунок 3"/>
          <p:cNvPicPr>
            <a:picLocks noChangeAspect="1"/>
          </p:cNvPicPr>
          <p:nvPr/>
        </p:nvPicPr>
        <p:blipFill>
          <a:blip r:embed="rId3"/>
          <a:stretch>
            <a:fillRect/>
          </a:stretch>
        </p:blipFill>
        <p:spPr>
          <a:xfrm>
            <a:off x="8976575" y="0"/>
            <a:ext cx="3215425" cy="1425336"/>
          </a:xfrm>
          <a:prstGeom prst="rect">
            <a:avLst/>
          </a:prstGeom>
        </p:spPr>
      </p:pic>
    </p:spTree>
    <p:extLst>
      <p:ext uri="{BB962C8B-B14F-4D97-AF65-F5344CB8AC3E}">
        <p14:creationId xmlns:p14="http://schemas.microsoft.com/office/powerpoint/2010/main" val="2779897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87840412"/>
              </p:ext>
            </p:extLst>
          </p:nvPr>
        </p:nvGraphicFramePr>
        <p:xfrm>
          <a:off x="95948" y="155218"/>
          <a:ext cx="12007384" cy="6386898"/>
        </p:xfrm>
        <a:graphic>
          <a:graphicData uri="http://schemas.openxmlformats.org/drawingml/2006/table">
            <a:tbl>
              <a:tblPr>
                <a:tableStyleId>{5C22544A-7EE6-4342-B048-85BDC9FD1C3A}</a:tableStyleId>
              </a:tblPr>
              <a:tblGrid>
                <a:gridCol w="4238556">
                  <a:extLst>
                    <a:ext uri="{9D8B030D-6E8A-4147-A177-3AD203B41FA5}">
                      <a16:colId xmlns="" xmlns:a16="http://schemas.microsoft.com/office/drawing/2014/main" val="311870288"/>
                    </a:ext>
                  </a:extLst>
                </a:gridCol>
                <a:gridCol w="1516957">
                  <a:extLst>
                    <a:ext uri="{9D8B030D-6E8A-4147-A177-3AD203B41FA5}">
                      <a16:colId xmlns="" xmlns:a16="http://schemas.microsoft.com/office/drawing/2014/main" val="3108065179"/>
                    </a:ext>
                  </a:extLst>
                </a:gridCol>
                <a:gridCol w="2654674">
                  <a:extLst>
                    <a:ext uri="{9D8B030D-6E8A-4147-A177-3AD203B41FA5}">
                      <a16:colId xmlns="" xmlns:a16="http://schemas.microsoft.com/office/drawing/2014/main" val="3086893842"/>
                    </a:ext>
                  </a:extLst>
                </a:gridCol>
                <a:gridCol w="3597197">
                  <a:extLst>
                    <a:ext uri="{9D8B030D-6E8A-4147-A177-3AD203B41FA5}">
                      <a16:colId xmlns="" xmlns:a16="http://schemas.microsoft.com/office/drawing/2014/main" val="3226458309"/>
                    </a:ext>
                  </a:extLst>
                </a:gridCol>
              </a:tblGrid>
              <a:tr h="934618">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46638839"/>
                  </a:ext>
                </a:extLst>
              </a:tr>
              <a:tr h="584227">
                <a:tc gridSpan="4">
                  <a:txBody>
                    <a:bodyPr/>
                    <a:lstStyle/>
                    <a:p>
                      <a:pPr algn="ctr" fontAlgn="b"/>
                      <a:r>
                        <a:rPr lang="ru-RU" sz="3600" b="1" u="none" strike="noStrike" dirty="0">
                          <a:solidFill>
                            <a:srgbClr val="C00000"/>
                          </a:solidFill>
                          <a:effectLst/>
                        </a:rPr>
                        <a:t>СОГУ</a:t>
                      </a:r>
                      <a:endParaRPr lang="ru-RU" sz="3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872651671"/>
                  </a:ext>
                </a:extLst>
              </a:tr>
              <a:tr h="648033">
                <a:tc>
                  <a:txBody>
                    <a:bodyPr/>
                    <a:lstStyle/>
                    <a:p>
                      <a:pPr algn="l" fontAlgn="b"/>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a:effectLst/>
                        </a:rPr>
                        <a:t>Физика</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Информатика 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0138648"/>
                  </a:ext>
                </a:extLst>
              </a:tr>
              <a:tr h="648033">
                <a:tc>
                  <a:txBody>
                    <a:bodyPr/>
                    <a:lstStyle/>
                    <a:p>
                      <a:pPr algn="l" fontAlgn="b"/>
                      <a:r>
                        <a:rPr lang="ru-RU" sz="2000" b="1" u="none" strike="noStrike" dirty="0">
                          <a:solidFill>
                            <a:srgbClr val="C00000"/>
                          </a:solidFill>
                          <a:effectLst/>
                        </a:rPr>
                        <a:t>Прикладная  </a:t>
                      </a:r>
                      <a:r>
                        <a:rPr lang="ru-RU" sz="2000" b="1" u="none" strike="noStrike" dirty="0" smtClean="0">
                          <a:solidFill>
                            <a:srgbClr val="C00000"/>
                          </a:solidFill>
                          <a:effectLst/>
                        </a:rPr>
                        <a:t>математика и информатика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40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89253505"/>
                  </a:ext>
                </a:extLst>
              </a:tr>
              <a:tr h="648033">
                <a:tc>
                  <a:txBody>
                    <a:bodyPr/>
                    <a:lstStyle/>
                    <a:p>
                      <a:pPr algn="l" fontAlgn="b"/>
                      <a:r>
                        <a:rPr lang="ru-RU" sz="2000" b="1" u="none" strike="noStrike" dirty="0">
                          <a:solidFill>
                            <a:srgbClr val="C00000"/>
                          </a:solidFill>
                          <a:effectLst/>
                        </a:rPr>
                        <a:t>Информатика и вычислительная техника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2815809"/>
                  </a:ext>
                </a:extLst>
              </a:tr>
              <a:tr h="648033">
                <a:tc>
                  <a:txBody>
                    <a:bodyPr/>
                    <a:lstStyle/>
                    <a:p>
                      <a:pPr algn="l" fontAlgn="b"/>
                      <a:r>
                        <a:rPr lang="ru-RU" sz="2000" b="1" u="none" strike="noStrike" dirty="0">
                          <a:solidFill>
                            <a:srgbClr val="C00000"/>
                          </a:solidFill>
                          <a:effectLst/>
                        </a:rPr>
                        <a:t>Экология и природопользование</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22</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География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smtClean="0">
                          <a:solidFill>
                            <a:srgbClr val="C00000"/>
                          </a:solidFill>
                          <a:effectLst/>
                        </a:rPr>
                        <a:t>Биология/Математика /Химия/Информатика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92946847"/>
                  </a:ext>
                </a:extLst>
              </a:tr>
              <a:tr h="364154">
                <a:tc>
                  <a:txBody>
                    <a:bodyPr/>
                    <a:lstStyle/>
                    <a:p>
                      <a:pPr algn="l" fontAlgn="b"/>
                      <a:r>
                        <a:rPr lang="ru-RU" sz="2000" b="1" u="none" strike="noStrike" dirty="0" smtClean="0">
                          <a:solidFill>
                            <a:srgbClr val="C00000"/>
                          </a:solidFill>
                          <a:effectLst/>
                        </a:rPr>
                        <a:t>Математика- </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26989630"/>
                  </a:ext>
                </a:extLst>
              </a:tr>
              <a:tr h="648033">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-Информатика </a:t>
                      </a:r>
                      <a:r>
                        <a:rPr lang="ru-RU" sz="2000" b="1" u="none" strike="noStrike" dirty="0">
                          <a:solidFill>
                            <a:srgbClr val="C00000"/>
                          </a:solidFill>
                          <a:effectLst/>
                        </a:rPr>
                        <a:t>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a:t>
                      </a:r>
                      <a:r>
                        <a:rPr lang="ru-RU" sz="2000" b="1" u="none" strike="noStrike" dirty="0" smtClean="0">
                          <a:solidFill>
                            <a:srgbClr val="C00000"/>
                          </a:solidFill>
                          <a:effectLst/>
                        </a:rPr>
                        <a:t> </a:t>
                      </a:r>
                      <a:r>
                        <a:rPr lang="ru-RU" sz="2000" b="1" u="none" strike="noStrike" dirty="0">
                          <a:solidFill>
                            <a:srgbClr val="C00000"/>
                          </a:solidFill>
                          <a:effectLst/>
                        </a:rPr>
                        <a:t>Математика проф.</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53836716"/>
                  </a:ext>
                </a:extLst>
              </a:tr>
              <a:tr h="615701">
                <a:tc>
                  <a:txBody>
                    <a:bodyPr/>
                    <a:lstStyle/>
                    <a:p>
                      <a:pPr algn="l" fontAlgn="b"/>
                      <a:r>
                        <a:rPr lang="ru-RU" sz="2000" b="1" i="0" u="none" strike="noStrike" dirty="0" smtClean="0">
                          <a:solidFill>
                            <a:srgbClr val="C00000"/>
                          </a:solidFill>
                          <a:effectLst/>
                          <a:latin typeface="Calibri" panose="020F0502020204030204" pitchFamily="34" charset="0"/>
                        </a:rPr>
                        <a:t>Экономика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Математика</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C00000"/>
                          </a:solidFill>
                          <a:effectLst/>
                          <a:latin typeface="Calibri" panose="020F0502020204030204" pitchFamily="34" charset="0"/>
                        </a:rPr>
                        <a:t>Обществознание/География</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07394920"/>
                  </a:ext>
                </a:extLst>
              </a:tr>
              <a:tr h="648033">
                <a:tc>
                  <a:txBody>
                    <a:bodyPr/>
                    <a:lstStyle/>
                    <a:p>
                      <a:pPr algn="l" fontAlgn="b"/>
                      <a:r>
                        <a:rPr lang="ru-RU" sz="2000" b="1" i="0" u="none" strike="noStrike" dirty="0" smtClean="0">
                          <a:solidFill>
                            <a:srgbClr val="C00000"/>
                          </a:solidFill>
                          <a:effectLst/>
                          <a:latin typeface="Calibri" panose="020F0502020204030204" pitchFamily="34" charset="0"/>
                        </a:rPr>
                        <a:t>Туризм</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15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История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2000" b="1" i="0" u="none" strike="noStrike" dirty="0" smtClean="0">
                          <a:solidFill>
                            <a:srgbClr val="C00000"/>
                          </a:solidFill>
                          <a:effectLst/>
                          <a:latin typeface="Calibri" panose="020F0502020204030204" pitchFamily="34" charset="0"/>
                        </a:rPr>
                        <a:t>Обществознание/География</a:t>
                      </a:r>
                    </a:p>
                    <a:p>
                      <a:pPr algn="l" fontAlgn="b"/>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73496510"/>
                  </a:ext>
                </a:extLst>
              </a:tr>
            </a:tbl>
          </a:graphicData>
        </a:graphic>
      </p:graphicFrame>
    </p:spTree>
    <p:extLst>
      <p:ext uri="{BB962C8B-B14F-4D97-AF65-F5344CB8AC3E}">
        <p14:creationId xmlns:p14="http://schemas.microsoft.com/office/powerpoint/2010/main" val="392948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2021</TotalTime>
  <Words>1958</Words>
  <Application>Microsoft Office PowerPoint</Application>
  <PresentationFormat>Широкоэкранный</PresentationFormat>
  <Paragraphs>352</Paragraphs>
  <Slides>26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Arial</vt:lpstr>
      <vt:lpstr>Calibri</vt:lpstr>
      <vt:lpstr>Calibri Light</vt:lpstr>
      <vt:lpstr>Noto Serif</vt:lpstr>
      <vt:lpstr>Times New Roman</vt:lpstr>
      <vt:lpstr>Trebuchet MS</vt:lpstr>
      <vt:lpstr>Wingdings</vt:lpstr>
      <vt:lpstr>Метрополия</vt:lpstr>
      <vt:lpstr>   Подготовка выпускников 11-х классов  к ЕГЭ 2023 г.</vt:lpstr>
      <vt:lpstr> </vt:lpstr>
      <vt:lpstr>Проект расписания проведения ЕГЭ в 2023 г.</vt:lpstr>
      <vt:lpstr>Презентация PowerPoint</vt:lpstr>
      <vt:lpstr>Презентация PowerPoint</vt:lpstr>
      <vt:lpstr>Приём в  государственные вузы РСО-А на 2023/24 учебный год </vt:lpstr>
      <vt:lpstr>Минимальное количество баллов вступительных испытаний (ЕГЭ) по программам бакалавриата и специалитета</vt:lpstr>
      <vt:lpstr>Внимание! </vt:lpstr>
      <vt:lpstr>Презентация PowerPoint</vt:lpstr>
      <vt:lpstr>Презентация PowerPoint</vt:lpstr>
      <vt:lpstr>Презентация PowerPoint</vt:lpstr>
      <vt:lpstr> Продолжительность ЕГЭ </vt:lpstr>
      <vt:lpstr>Как проходит ЕГЭ? Правила и процедуры</vt:lpstr>
      <vt:lpstr> РАЗРЕШЕННЫЕ СРЕДСТВА </vt:lpstr>
      <vt:lpstr>На ЕГЭ разрешается пользоваться дополнительными материалами:</vt:lpstr>
      <vt:lpstr>Поведение в аудитории ППЭ</vt:lpstr>
      <vt:lpstr>Ознакомление с результатами ЕГЭ </vt:lpstr>
      <vt:lpstr>Сервис проверки результатов ЕГЭ </vt:lpstr>
      <vt:lpstr>Участник   имеет право подать апелляцию о нарушении Порядка  проведения ГИА и (или) о несогласии с выставленными баллами</vt:lpstr>
      <vt:lpstr> Аттестат о среднем общем образовании с отличием</vt:lpstr>
      <vt:lpstr>Полезные ресурсы по  подготовке к ЕГЭ</vt:lpstr>
      <vt:lpstr>Официальный сайт Рособрнадзора</vt:lpstr>
      <vt:lpstr>Сайт ФИПИ </vt:lpstr>
      <vt:lpstr>Сайт министерства образования и  науки РСО-А </vt:lpstr>
      <vt:lpstr>Онлайн-курсы по подготовке к ЕГЭ</vt:lpstr>
      <vt:lpstr>Контактные данные</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Totoeva</dc:creator>
  <cp:lastModifiedBy>Acer</cp:lastModifiedBy>
  <cp:revision>119</cp:revision>
  <cp:lastPrinted>2022-02-09T12:02:45Z</cp:lastPrinted>
  <dcterms:created xsi:type="dcterms:W3CDTF">2021-10-08T09:00:59Z</dcterms:created>
  <dcterms:modified xsi:type="dcterms:W3CDTF">2022-12-12T11:43:24Z</dcterms:modified>
</cp:coreProperties>
</file>